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7559675" cy="106918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" userDrawn="1">
          <p15:clr>
            <a:srgbClr val="A4A3A4"/>
          </p15:clr>
        </p15:guide>
        <p15:guide id="2" pos="4127" userDrawn="1">
          <p15:clr>
            <a:srgbClr val="A4A3A4"/>
          </p15:clr>
        </p15:guide>
        <p15:guide id="3" pos="4649" userDrawn="1">
          <p15:clr>
            <a:srgbClr val="A4A3A4"/>
          </p15:clr>
        </p15:guide>
        <p15:guide id="4" orient="horz" pos="6497" userDrawn="1">
          <p15:clr>
            <a:srgbClr val="A4A3A4"/>
          </p15:clr>
        </p15:guide>
        <p15:guide id="6" pos="113" userDrawn="1">
          <p15:clr>
            <a:srgbClr val="A4A3A4"/>
          </p15:clr>
        </p15:guide>
        <p15:guide id="7" orient="horz" pos="827" userDrawn="1">
          <p15:clr>
            <a:srgbClr val="A4A3A4"/>
          </p15:clr>
        </p15:guide>
        <p15:guide id="8" pos="521" userDrawn="1">
          <p15:clr>
            <a:srgbClr val="A4A3A4"/>
          </p15:clr>
        </p15:guide>
        <p15:guide id="9" pos="635" userDrawn="1">
          <p15:clr>
            <a:srgbClr val="A4A3A4"/>
          </p15:clr>
        </p15:guide>
        <p15:guide id="10" orient="horz" pos="2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88"/>
    <a:srgbClr val="1E1EA2"/>
    <a:srgbClr val="6B9A48"/>
    <a:srgbClr val="163244"/>
    <a:srgbClr val="00619E"/>
    <a:srgbClr val="76AA50"/>
    <a:srgbClr val="88B765"/>
    <a:srgbClr val="A5C88A"/>
    <a:srgbClr val="A7A9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4116" y="120"/>
      </p:cViewPr>
      <p:guideLst>
        <p:guide orient="horz" pos="124"/>
        <p:guide pos="4127"/>
        <p:guide pos="4649"/>
        <p:guide orient="horz" pos="6497"/>
        <p:guide pos="113"/>
        <p:guide orient="horz" pos="827"/>
        <p:guide pos="521"/>
        <p:guide pos="635"/>
        <p:guide orient="horz" pos="25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B73AAEA-4A1A-4BAC-901A-645E0C244E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2984871" cy="502676"/>
          </a:xfrm>
          <a:prstGeom prst="rect">
            <a:avLst/>
          </a:prstGeom>
        </p:spPr>
        <p:txBody>
          <a:bodyPr vert="horz" lIns="96585" tIns="48292" rIns="96585" bIns="48292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415183-2E3F-472D-97A1-04EDEDB488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701" y="2"/>
            <a:ext cx="2984871" cy="502676"/>
          </a:xfrm>
          <a:prstGeom prst="rect">
            <a:avLst/>
          </a:prstGeom>
        </p:spPr>
        <p:txBody>
          <a:bodyPr vert="horz" lIns="96585" tIns="48292" rIns="96585" bIns="48292" rtlCol="0"/>
          <a:lstStyle>
            <a:lvl1pPr algn="r">
              <a:defRPr sz="1300"/>
            </a:lvl1pPr>
          </a:lstStyle>
          <a:p>
            <a:fld id="{B9E36E32-2E74-4E0F-B7CE-DE60B8F7817B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02C7DF-31CC-45F1-BC9C-BF85230490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9516039"/>
            <a:ext cx="2984871" cy="502674"/>
          </a:xfrm>
          <a:prstGeom prst="rect">
            <a:avLst/>
          </a:prstGeom>
        </p:spPr>
        <p:txBody>
          <a:bodyPr vert="horz" lIns="96585" tIns="48292" rIns="96585" bIns="48292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786D8B-63FF-42EF-8179-4BBB3724ACE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701" y="9516039"/>
            <a:ext cx="2984871" cy="502674"/>
          </a:xfrm>
          <a:prstGeom prst="rect">
            <a:avLst/>
          </a:prstGeom>
        </p:spPr>
        <p:txBody>
          <a:bodyPr vert="horz" lIns="96585" tIns="48292" rIns="96585" bIns="48292" rtlCol="0" anchor="b"/>
          <a:lstStyle>
            <a:lvl1pPr algn="r">
              <a:defRPr sz="1300"/>
            </a:lvl1pPr>
          </a:lstStyle>
          <a:p>
            <a:fld id="{FAC8402D-C2FF-432C-B0D6-7F00A48B389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813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388" y="0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0291D-C6A0-4354-8110-A83A6641CE8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7900" y="1252538"/>
            <a:ext cx="239236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9135" y="4821239"/>
            <a:ext cx="5509895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388" y="9517063"/>
            <a:ext cx="2985188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B19B7-CC43-47B0-9210-10780C4D653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428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11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00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274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93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951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63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92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36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02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27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99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BAF3E-2AE3-49CC-961E-68EC62CEF95F}" type="datetimeFigureOut">
              <a:rPr lang="fr-FR" smtClean="0"/>
              <a:t>29/06/2026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9F093-56B2-4833-8B76-496826BF14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965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1.png"/><Relationship Id="rId18" Type="http://schemas.openxmlformats.org/officeDocument/2006/relationships/image" Target="../media/image35.png"/><Relationship Id="rId3" Type="http://schemas.openxmlformats.org/officeDocument/2006/relationships/image" Target="../media/image4.png"/><Relationship Id="rId21" Type="http://schemas.openxmlformats.org/officeDocument/2006/relationships/image" Target="../media/image7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image" Target="../media/image34.png"/><Relationship Id="rId2" Type="http://schemas.openxmlformats.org/officeDocument/2006/relationships/image" Target="../media/image23.jpg"/><Relationship Id="rId16" Type="http://schemas.openxmlformats.org/officeDocument/2006/relationships/image" Target="../media/image33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24" Type="http://schemas.openxmlformats.org/officeDocument/2006/relationships/image" Target="../media/image19.png"/><Relationship Id="rId5" Type="http://schemas.openxmlformats.org/officeDocument/2006/relationships/image" Target="../media/image24.png"/><Relationship Id="rId15" Type="http://schemas.openxmlformats.org/officeDocument/2006/relationships/image" Target="../media/image9.png"/><Relationship Id="rId23" Type="http://schemas.openxmlformats.org/officeDocument/2006/relationships/image" Target="../media/image18.png"/><Relationship Id="rId10" Type="http://schemas.openxmlformats.org/officeDocument/2006/relationships/image" Target="../media/image28.png"/><Relationship Id="rId19" Type="http://schemas.openxmlformats.org/officeDocument/2006/relationships/image" Target="../media/image36.png"/><Relationship Id="rId4" Type="http://schemas.openxmlformats.org/officeDocument/2006/relationships/image" Target="../media/image5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e 44">
            <a:extLst>
              <a:ext uri="{FF2B5EF4-FFF2-40B4-BE49-F238E27FC236}">
                <a16:creationId xmlns:a16="http://schemas.microsoft.com/office/drawing/2014/main" id="{D613F489-2D1C-47DA-944D-DE920FA03F0E}"/>
              </a:ext>
            </a:extLst>
          </p:cNvPr>
          <p:cNvGrpSpPr/>
          <p:nvPr/>
        </p:nvGrpSpPr>
        <p:grpSpPr>
          <a:xfrm>
            <a:off x="144251" y="7628955"/>
            <a:ext cx="6430592" cy="1934787"/>
            <a:chOff x="611980" y="3219469"/>
            <a:chExt cx="14135143" cy="4252875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C3664D3A-8BC5-B8C2-DE4B-E57372562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5"/>
            <a:stretch>
              <a:fillRect/>
            </a:stretch>
          </p:blipFill>
          <p:spPr>
            <a:xfrm>
              <a:off x="611980" y="3219469"/>
              <a:ext cx="6947693" cy="4252875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430FD2F-C4BE-FD07-7419-C175975FA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61"/>
            <a:stretch>
              <a:fillRect/>
            </a:stretch>
          </p:blipFill>
          <p:spPr>
            <a:xfrm>
              <a:off x="6456438" y="3219469"/>
              <a:ext cx="4977193" cy="4252875"/>
            </a:xfrm>
            <a:prstGeom prst="rect">
              <a:avLst/>
            </a:prstGeom>
          </p:spPr>
        </p:pic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6E7F2CC3-9283-FFDA-4E99-0B649E9C2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10" r="9856"/>
            <a:stretch>
              <a:fillRect/>
            </a:stretch>
          </p:blipFill>
          <p:spPr>
            <a:xfrm>
              <a:off x="10564147" y="3219469"/>
              <a:ext cx="4182976" cy="4252875"/>
            </a:xfrm>
            <a:prstGeom prst="rect">
              <a:avLst/>
            </a:prstGeom>
          </p:spPr>
        </p:pic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A4B77C3F-7F1A-D53B-A0C7-9CB3599D602D}"/>
              </a:ext>
            </a:extLst>
          </p:cNvPr>
          <p:cNvSpPr txBox="1"/>
          <p:nvPr/>
        </p:nvSpPr>
        <p:spPr>
          <a:xfrm>
            <a:off x="-4" y="10122813"/>
            <a:ext cx="7559675" cy="584775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www.espaceurbain.fr</a:t>
            </a:r>
            <a:endParaRPr lang="fr-FR" dirty="0">
              <a:solidFill>
                <a:schemeClr val="bg1"/>
              </a:solidFill>
              <a:latin typeface="Nexa-Book"/>
            </a:endParaRPr>
          </a:p>
          <a:p>
            <a:endParaRPr lang="fr-FR" dirty="0">
              <a:solidFill>
                <a:schemeClr val="bg1"/>
              </a:solidFill>
              <a:latin typeface="Nexa-Book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46E32951-7CFE-7C7C-FD58-EFCCFFFE89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39602" y="9427939"/>
            <a:ext cx="880469" cy="933799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F2AFD5E5-ED7A-72F2-D8FB-26C49A1302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888" y="40390"/>
            <a:ext cx="1762252" cy="931114"/>
          </a:xfrm>
          <a:prstGeom prst="rect">
            <a:avLst/>
          </a:prstGeom>
        </p:spPr>
      </p:pic>
      <p:pic>
        <p:nvPicPr>
          <p:cNvPr id="48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5839706B-D9B2-B214-9D26-FCE69DFD03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86" y="-4507"/>
            <a:ext cx="1197374" cy="353424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BBF7844-AE57-49B7-84AD-431BC03DA91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94969" y="10389800"/>
            <a:ext cx="41408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EE3A4F-7146-A2C7-9CCA-7BD1CEB871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42815" y="10118473"/>
            <a:ext cx="2369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contact@espaceurbain.fr</a:t>
            </a:r>
            <a:endParaRPr lang="fr-FR" sz="1400" dirty="0"/>
          </a:p>
        </p:txBody>
      </p:sp>
      <p:sp>
        <p:nvSpPr>
          <p:cNvPr id="13" name="ZoneTexte 16">
            <a:extLst>
              <a:ext uri="{FF2B5EF4-FFF2-40B4-BE49-F238E27FC236}">
                <a16:creationId xmlns:a16="http://schemas.microsoft.com/office/drawing/2014/main" id="{15C8F421-F79E-4861-51A1-872AB47F2D4A}"/>
              </a:ext>
            </a:extLst>
          </p:cNvPr>
          <p:cNvSpPr txBox="1"/>
          <p:nvPr/>
        </p:nvSpPr>
        <p:spPr>
          <a:xfrm>
            <a:off x="144252" y="4592029"/>
            <a:ext cx="1413086" cy="430887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Corbeille CURVE </a:t>
            </a:r>
          </a:p>
          <a:p>
            <a:r>
              <a:rPr 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RÉF. 60.1</a:t>
            </a:r>
          </a:p>
        </p:txBody>
      </p:sp>
      <p:sp>
        <p:nvSpPr>
          <p:cNvPr id="14" name="ZoneTexte 87">
            <a:extLst>
              <a:ext uri="{FF2B5EF4-FFF2-40B4-BE49-F238E27FC236}">
                <a16:creationId xmlns:a16="http://schemas.microsoft.com/office/drawing/2014/main" id="{89D2EA8C-A282-462A-AD94-1C4E3D1EEED1}"/>
              </a:ext>
            </a:extLst>
          </p:cNvPr>
          <p:cNvSpPr txBox="1"/>
          <p:nvPr/>
        </p:nvSpPr>
        <p:spPr>
          <a:xfrm>
            <a:off x="67923" y="5126316"/>
            <a:ext cx="444021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500" dirty="0">
              <a:solidFill>
                <a:srgbClr val="163244"/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Dimensions 52 x 52 cm, hauteur 93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Protège-pluie de section 3,2 x 15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Porte frontale avec verrouillage par clé triangle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Lattes d’épaisseur 4 cm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Contenance : 1 porte-sac 150 L en acier galvanisé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Fixation par 4 tiges de scellement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- incluses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Poids : 100 kg</a:t>
            </a:r>
          </a:p>
          <a:p>
            <a:pPr marL="171450" indent="-171450">
              <a:buSzPct val="60000"/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Livrée montée</a:t>
            </a:r>
          </a:p>
          <a:p>
            <a:pPr>
              <a:buSzPct val="60000"/>
            </a:pPr>
            <a:endParaRPr lang="fr-FR" sz="1000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C247E285-4E77-AAB4-80D7-2903F81CF20F}"/>
              </a:ext>
            </a:extLst>
          </p:cNvPr>
          <p:cNvSpPr txBox="1">
            <a:spLocks/>
          </p:cNvSpPr>
          <p:nvPr/>
        </p:nvSpPr>
        <p:spPr>
          <a:xfrm>
            <a:off x="6608917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Imputrescible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E34DA757-DBDE-6042-17C2-2414051A74BE}"/>
              </a:ext>
            </a:extLst>
          </p:cNvPr>
          <p:cNvSpPr txBox="1">
            <a:spLocks/>
          </p:cNvSpPr>
          <p:nvPr/>
        </p:nvSpPr>
        <p:spPr>
          <a:xfrm>
            <a:off x="577129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Sans Entretien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7355C09A-4E45-DE73-0B29-9362505A393D}"/>
              </a:ext>
            </a:extLst>
          </p:cNvPr>
          <p:cNvSpPr txBox="1">
            <a:spLocks/>
          </p:cNvSpPr>
          <p:nvPr/>
        </p:nvSpPr>
        <p:spPr>
          <a:xfrm>
            <a:off x="5009743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Écologique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C042FB5-EC9D-25EE-9D61-3B22F6060F9E}"/>
              </a:ext>
            </a:extLst>
          </p:cNvPr>
          <p:cNvSpPr txBox="1">
            <a:spLocks/>
          </p:cNvSpPr>
          <p:nvPr/>
        </p:nvSpPr>
        <p:spPr>
          <a:xfrm>
            <a:off x="428191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Étude adaptée</a:t>
            </a:r>
          </a:p>
        </p:txBody>
      </p: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D51DE25F-5D00-56C5-B1E0-56CA3D5A725D}"/>
              </a:ext>
            </a:extLst>
          </p:cNvPr>
          <p:cNvGrpSpPr/>
          <p:nvPr/>
        </p:nvGrpSpPr>
        <p:grpSpPr>
          <a:xfrm>
            <a:off x="4532982" y="9339852"/>
            <a:ext cx="2822257" cy="581725"/>
            <a:chOff x="4532982" y="9339852"/>
            <a:chExt cx="2822257" cy="581725"/>
          </a:xfrm>
        </p:grpSpPr>
        <p:pic>
          <p:nvPicPr>
            <p:cNvPr id="42" name="Image 41" descr="Une image contenant clipart, Graphique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A27A769B-355C-DB8B-A990-7C02A61EE9E5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9" y="9422546"/>
              <a:ext cx="534630" cy="499031"/>
            </a:xfrm>
            <a:prstGeom prst="rect">
              <a:avLst/>
            </a:prstGeom>
          </p:spPr>
        </p:pic>
        <p:pic>
          <p:nvPicPr>
            <p:cNvPr id="44" name="Image 43" descr="Une image contenant clipart, symbole, Graphique, conception&#10;&#10;Description générée automatiquement">
              <a:extLst>
                <a:ext uri="{FF2B5EF4-FFF2-40B4-BE49-F238E27FC236}">
                  <a16:creationId xmlns:a16="http://schemas.microsoft.com/office/drawing/2014/main" id="{178A626B-D183-13BA-38BD-2EB70F8DD2D7}"/>
                </a:ext>
              </a:extLst>
            </p:cNvPr>
            <p:cNvPicPr>
              <a:picLocks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954" y="9367501"/>
              <a:ext cx="556772" cy="554076"/>
            </a:xfrm>
            <a:prstGeom prst="rect">
              <a:avLst/>
            </a:prstGeom>
          </p:spPr>
        </p:pic>
        <p:pic>
          <p:nvPicPr>
            <p:cNvPr id="46" name="Image 45" descr="Une image contenant créativité, dessin humoristique, conception&#10;&#10;Description générée automatiquement avec une confiance faible">
              <a:extLst>
                <a:ext uri="{FF2B5EF4-FFF2-40B4-BE49-F238E27FC236}">
                  <a16:creationId xmlns:a16="http://schemas.microsoft.com/office/drawing/2014/main" id="{7F57C3D8-BD1E-1C83-7D12-90C58D366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827" y="9339852"/>
              <a:ext cx="535661" cy="535661"/>
            </a:xfrm>
            <a:prstGeom prst="rect">
              <a:avLst/>
            </a:prstGeom>
          </p:spPr>
        </p:pic>
        <p:pic>
          <p:nvPicPr>
            <p:cNvPr id="49" name="Image 48" descr="Une image contenant capture d’écran, Graphique, graphisme, Police&#10;&#10;Description générée automatiquement">
              <a:extLst>
                <a:ext uri="{FF2B5EF4-FFF2-40B4-BE49-F238E27FC236}">
                  <a16:creationId xmlns:a16="http://schemas.microsoft.com/office/drawing/2014/main" id="{2223C698-FCBC-8669-D7DE-917F47FCE922}"/>
                </a:ext>
              </a:extLst>
            </p:cNvPr>
            <p:cNvPicPr>
              <a:picLocks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2" y="9391053"/>
              <a:ext cx="506972" cy="506972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DEC21D5-059A-23CD-B284-C5A16445FB19}"/>
                </a:ext>
              </a:extLst>
            </p:cNvPr>
            <p:cNvSpPr/>
            <p:nvPr/>
          </p:nvSpPr>
          <p:spPr>
            <a:xfrm rot="18976157">
              <a:off x="5880276" y="9584042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pic>
        <p:nvPicPr>
          <p:cNvPr id="57" name="Image 56" descr="Une image contenant croquis, dessin, Dessin d’enfant, art&#10;&#10;Description générée automatiquement">
            <a:extLst>
              <a:ext uri="{FF2B5EF4-FFF2-40B4-BE49-F238E27FC236}">
                <a16:creationId xmlns:a16="http://schemas.microsoft.com/office/drawing/2014/main" id="{D01E47F0-DB4F-4327-D6BA-F21F55273C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7" t="33583" r="31458" b="16049"/>
          <a:stretch/>
        </p:blipFill>
        <p:spPr>
          <a:xfrm>
            <a:off x="4743107" y="4785857"/>
            <a:ext cx="2056377" cy="23687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F8EACAC-3D84-3998-9CA9-A8FB68999462}"/>
              </a:ext>
            </a:extLst>
          </p:cNvPr>
          <p:cNvSpPr txBox="1"/>
          <p:nvPr/>
        </p:nvSpPr>
        <p:spPr>
          <a:xfrm>
            <a:off x="92765" y="489203"/>
            <a:ext cx="88357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Nexa Book" panose="02000000000000000000" pitchFamily="2" charset="0"/>
                <a:ea typeface="Nexa Book" panose="02000000000000000000" pitchFamily="2" charset="0"/>
              </a:rPr>
              <a:t>GAMME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ABBB62-ABFE-4373-4D79-4BB3B3D67A82}"/>
              </a:ext>
            </a:extLst>
          </p:cNvPr>
          <p:cNvSpPr txBox="1"/>
          <p:nvPr/>
        </p:nvSpPr>
        <p:spPr>
          <a:xfrm>
            <a:off x="92766" y="769982"/>
            <a:ext cx="1088334" cy="400110"/>
          </a:xfrm>
          <a:prstGeom prst="rect">
            <a:avLst/>
          </a:prstGeom>
          <a:solidFill>
            <a:srgbClr val="004288"/>
          </a:solidFill>
          <a:ln>
            <a:solidFill>
              <a:srgbClr val="004288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CURVE</a:t>
            </a:r>
          </a:p>
        </p:txBody>
      </p:sp>
      <p:sp>
        <p:nvSpPr>
          <p:cNvPr id="4" name="ZoneTexte 54">
            <a:extLst>
              <a:ext uri="{FF2B5EF4-FFF2-40B4-BE49-F238E27FC236}">
                <a16:creationId xmlns:a16="http://schemas.microsoft.com/office/drawing/2014/main" id="{95DC4E37-EA42-B4C1-58E2-6A8CAA1DC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61" y="7314491"/>
            <a:ext cx="68511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fr-FR" altLang="fr-FR" sz="1200" dirty="0">
                <a:solidFill>
                  <a:srgbClr val="004288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Option : Corbeille CURVE disponible en couleurs - </a:t>
            </a:r>
            <a:r>
              <a:rPr lang="fr-FR" altLang="fr-FR" sz="1000" dirty="0">
                <a:solidFill>
                  <a:srgbClr val="004288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RÉF. 60.1.JRB</a:t>
            </a:r>
          </a:p>
        </p:txBody>
      </p:sp>
      <p:sp>
        <p:nvSpPr>
          <p:cNvPr id="6" name="ZoneTexte 9">
            <a:extLst>
              <a:ext uri="{FF2B5EF4-FFF2-40B4-BE49-F238E27FC236}">
                <a16:creationId xmlns:a16="http://schemas.microsoft.com/office/drawing/2014/main" id="{545BBED2-2483-35A7-9AF0-5E7E66270995}"/>
              </a:ext>
            </a:extLst>
          </p:cNvPr>
          <p:cNvSpPr txBox="1"/>
          <p:nvPr/>
        </p:nvSpPr>
        <p:spPr>
          <a:xfrm>
            <a:off x="92765" y="7456875"/>
            <a:ext cx="495793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fr-FR" sz="500" dirty="0">
              <a:solidFill>
                <a:srgbClr val="163244"/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Également disponible en coloris jaune, rouge, bleu ou multicolores</a:t>
            </a:r>
          </a:p>
        </p:txBody>
      </p:sp>
      <p:pic>
        <p:nvPicPr>
          <p:cNvPr id="16" name="Image 15" descr="Une image contenant plein air, sol, Poubelle, plante&#10;&#10;Le contenu généré par l’IA peut être incorrect.">
            <a:extLst>
              <a:ext uri="{FF2B5EF4-FFF2-40B4-BE49-F238E27FC236}">
                <a16:creationId xmlns:a16="http://schemas.microsoft.com/office/drawing/2014/main" id="{DBE4C556-8CDA-6E7E-AC92-65ABA3DFE9C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2" t="4981" r="8312" b="5468"/>
          <a:stretch>
            <a:fillRect/>
          </a:stretch>
        </p:blipFill>
        <p:spPr>
          <a:xfrm>
            <a:off x="1518839" y="897599"/>
            <a:ext cx="3776884" cy="358255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015FF2E-8FF4-344A-B879-3D7E29C69D3A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0693926-E4B2-022B-F728-AC57089A7AF1}"/>
              </a:ext>
            </a:extLst>
          </p:cNvPr>
          <p:cNvGrpSpPr/>
          <p:nvPr/>
        </p:nvGrpSpPr>
        <p:grpSpPr>
          <a:xfrm>
            <a:off x="4874578" y="7209999"/>
            <a:ext cx="1309143" cy="585213"/>
            <a:chOff x="3230044" y="4023622"/>
            <a:chExt cx="1309143" cy="58521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C4039D1-5142-0D7C-FD12-1BE187C375AB}"/>
                </a:ext>
              </a:extLst>
            </p:cNvPr>
            <p:cNvGrpSpPr/>
            <p:nvPr/>
          </p:nvGrpSpPr>
          <p:grpSpPr>
            <a:xfrm>
              <a:off x="3230044" y="4023622"/>
              <a:ext cx="1309143" cy="585213"/>
              <a:chOff x="3927890" y="4000821"/>
              <a:chExt cx="1423321" cy="636253"/>
            </a:xfrm>
          </p:grpSpPr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2BC2936A-897A-B8C3-4E07-6A4E2DC59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27890" y="4000821"/>
                <a:ext cx="1423321" cy="636253"/>
              </a:xfrm>
              <a:prstGeom prst="rect">
                <a:avLst/>
              </a:prstGeom>
            </p:spPr>
          </p:pic>
          <p:pic>
            <p:nvPicPr>
              <p:cNvPr id="29" name="Image 28" descr="Une image contenant Rectangle, tapis, rouge&#10;&#10;Le contenu généré par l’IA peut être incorrect.">
                <a:extLst>
                  <a:ext uri="{FF2B5EF4-FFF2-40B4-BE49-F238E27FC236}">
                    <a16:creationId xmlns:a16="http://schemas.microsoft.com/office/drawing/2014/main" id="{E5C31040-811A-8CBD-D006-7A5032767F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60" t="21737" r="50291" b="26227"/>
              <a:stretch>
                <a:fillRect/>
              </a:stretch>
            </p:blipFill>
            <p:spPr>
              <a:xfrm rot="16200000">
                <a:off x="4927983" y="4109107"/>
                <a:ext cx="344286" cy="340141"/>
              </a:xfrm>
              <a:prstGeom prst="flowChartConnector">
                <a:avLst/>
              </a:prstGeom>
            </p:spPr>
          </p:pic>
          <p:pic>
            <p:nvPicPr>
              <p:cNvPr id="31" name="Image 30" descr="Une image contenant jaune, orange, Rectangle&#10;&#10;Le contenu généré par l’IA peut être incorrect.">
                <a:extLst>
                  <a:ext uri="{FF2B5EF4-FFF2-40B4-BE49-F238E27FC236}">
                    <a16:creationId xmlns:a16="http://schemas.microsoft.com/office/drawing/2014/main" id="{C019CF25-584B-F0DF-7C20-337903E38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88" t="28062" r="47584" b="31500"/>
              <a:stretch>
                <a:fillRect/>
              </a:stretch>
            </p:blipFill>
            <p:spPr>
              <a:xfrm rot="5400000">
                <a:off x="3989490" y="4108177"/>
                <a:ext cx="342100" cy="342000"/>
              </a:xfrm>
              <a:prstGeom prst="flowChartConnector">
                <a:avLst/>
              </a:prstGeom>
            </p:spPr>
          </p:pic>
          <p:pic>
            <p:nvPicPr>
              <p:cNvPr id="33" name="Image 32" descr="Une image contenant Rectangle, motif, rouge&#10;&#10;Le contenu généré par l’IA peut être incorrect.">
                <a:extLst>
                  <a:ext uri="{FF2B5EF4-FFF2-40B4-BE49-F238E27FC236}">
                    <a16:creationId xmlns:a16="http://schemas.microsoft.com/office/drawing/2014/main" id="{E09C5A03-DD90-9A53-9009-B486415D64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746" t="23495" r="27173" b="30222"/>
              <a:stretch>
                <a:fillRect/>
              </a:stretch>
            </p:blipFill>
            <p:spPr>
              <a:xfrm rot="5400000">
                <a:off x="4459301" y="4108177"/>
                <a:ext cx="342994" cy="342000"/>
              </a:xfrm>
              <a:prstGeom prst="flowChartConnector">
                <a:avLst/>
              </a:prstGeom>
            </p:spPr>
          </p:pic>
        </p:grpSp>
        <p:pic>
          <p:nvPicPr>
            <p:cNvPr id="19" name="Image 18" descr="Une image contenant Rectangle, rouge, Carmin&#10;&#10;Le contenu généré par l’IA peut être incorrect.">
              <a:extLst>
                <a:ext uri="{FF2B5EF4-FFF2-40B4-BE49-F238E27FC236}">
                  <a16:creationId xmlns:a16="http://schemas.microsoft.com/office/drawing/2014/main" id="{7325CD53-32CE-7BCD-841B-E90B5E145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70" t="15667" r="14504" b="47027"/>
            <a:stretch>
              <a:fillRect/>
            </a:stretch>
          </p:blipFill>
          <p:spPr>
            <a:xfrm rot="5400000">
              <a:off x="3715647" y="4123885"/>
              <a:ext cx="323883" cy="312521"/>
            </a:xfrm>
            <a:prstGeom prst="flowChartConnector">
              <a:avLst/>
            </a:prstGeom>
          </p:spPr>
        </p:pic>
      </p:grpSp>
      <p:pic>
        <p:nvPicPr>
          <p:cNvPr id="35" name="Image 34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B1FDE037-677F-B03B-435B-8554FFB6FB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C57A4E9-1F33-7C3C-F3D1-B880BBBDBE6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40" name="Image 3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DC8EEE90-0480-8AE4-070D-AC42EF3BD8E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  <p:pic>
        <p:nvPicPr>
          <p:cNvPr id="41" name="Image 40" descr="Une image contenant texte, cercle, logo, Police&#10;&#10;Le contenu généré par l’IA peut être incorrect.">
            <a:extLst>
              <a:ext uri="{FF2B5EF4-FFF2-40B4-BE49-F238E27FC236}">
                <a16:creationId xmlns:a16="http://schemas.microsoft.com/office/drawing/2014/main" id="{2A363D1F-2BF7-85CF-FBE2-6EAACC789CD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86729" y="4391321"/>
            <a:ext cx="888849" cy="86400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63F44515-2579-EC99-E751-9EA6F122974C}"/>
              </a:ext>
            </a:extLst>
          </p:cNvPr>
          <p:cNvSpPr txBox="1"/>
          <p:nvPr/>
        </p:nvSpPr>
        <p:spPr>
          <a:xfrm>
            <a:off x="1653875" y="4793332"/>
            <a:ext cx="554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solidFill>
                  <a:schemeClr val="bg1"/>
                </a:solidFill>
                <a:latin typeface="Nexa Heavy" panose="02000000000000000000" pitchFamily="2" charset="0"/>
                <a:ea typeface="Nexa Heavy" panose="02000000000000000000" pitchFamily="2" charset="0"/>
              </a:rPr>
              <a:t>3 100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32FABC31-99D8-2E62-1642-70ECD23D46B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632" y="4593980"/>
            <a:ext cx="2165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4" name="Groupe 53">
            <a:extLst>
              <a:ext uri="{FF2B5EF4-FFF2-40B4-BE49-F238E27FC236}">
                <a16:creationId xmlns:a16="http://schemas.microsoft.com/office/drawing/2014/main" id="{D60D8D5D-08D0-B3C8-0F1F-C29A8D1F11C9}"/>
              </a:ext>
            </a:extLst>
          </p:cNvPr>
          <p:cNvGrpSpPr/>
          <p:nvPr/>
        </p:nvGrpSpPr>
        <p:grpSpPr>
          <a:xfrm>
            <a:off x="6605472" y="3846845"/>
            <a:ext cx="689612" cy="1102013"/>
            <a:chOff x="4970145" y="6404238"/>
            <a:chExt cx="689612" cy="1102013"/>
          </a:xfrm>
        </p:grpSpPr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9875BD03-65D2-5075-B884-3F19E9D70D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773" t="83429" r="32999" b="5690"/>
            <a:stretch/>
          </p:blipFill>
          <p:spPr>
            <a:xfrm>
              <a:off x="5086351" y="6404238"/>
              <a:ext cx="457200" cy="763459"/>
            </a:xfrm>
            <a:prstGeom prst="rect">
              <a:avLst/>
            </a:prstGeom>
          </p:spPr>
        </p:pic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A8D6C7DF-0FA2-89BE-46C0-C6E26E14EE59}"/>
                </a:ext>
              </a:extLst>
            </p:cNvPr>
            <p:cNvSpPr txBox="1"/>
            <p:nvPr/>
          </p:nvSpPr>
          <p:spPr>
            <a:xfrm>
              <a:off x="4970145" y="7167697"/>
              <a:ext cx="6896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i="1" dirty="0">
                  <a:solidFill>
                    <a:srgbClr val="00619E"/>
                  </a:solidFill>
                  <a:latin typeface="Nexa Book" panose="02000000000000000000" pitchFamily="2" charset="0"/>
                  <a:ea typeface="Nexa Book" panose="02000000000000000000" pitchFamily="2" charset="0"/>
                </a:rPr>
                <a:t>Tige</a:t>
              </a:r>
              <a:r>
                <a:rPr lang="fr-FR" sz="800" i="1" dirty="0">
                  <a:solidFill>
                    <a:srgbClr val="00619E"/>
                  </a:solidFill>
                  <a:latin typeface="Roboto" pitchFamily="2" charset="0"/>
                  <a:ea typeface="Roboto" pitchFamily="2" charset="0"/>
                </a:rPr>
                <a:t> de</a:t>
              </a:r>
              <a:br>
                <a:rPr lang="fr-FR" sz="800" i="1" dirty="0">
                  <a:solidFill>
                    <a:srgbClr val="00619E"/>
                  </a:solidFill>
                  <a:latin typeface="Roboto" pitchFamily="2" charset="0"/>
                  <a:ea typeface="Roboto" pitchFamily="2" charset="0"/>
                </a:rPr>
              </a:br>
              <a:r>
                <a:rPr lang="fr-FR" sz="800" i="1" dirty="0">
                  <a:solidFill>
                    <a:srgbClr val="00619E"/>
                  </a:solidFill>
                  <a:latin typeface="Roboto" pitchFamily="2" charset="0"/>
                  <a:ea typeface="Roboto" pitchFamily="2" charset="0"/>
                </a:rPr>
                <a:t>scellement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47D4457-B899-3CA5-BA5B-18AE5A3E7207}"/>
              </a:ext>
            </a:extLst>
          </p:cNvPr>
          <p:cNvSpPr/>
          <p:nvPr/>
        </p:nvSpPr>
        <p:spPr>
          <a:xfrm>
            <a:off x="6220144" y="7203607"/>
            <a:ext cx="1002442" cy="647138"/>
          </a:xfrm>
          <a:prstGeom prst="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18" name="ZoneTexte 8">
            <a:extLst>
              <a:ext uri="{FF2B5EF4-FFF2-40B4-BE49-F238E27FC236}">
                <a16:creationId xmlns:a16="http://schemas.microsoft.com/office/drawing/2014/main" id="{F2A43473-DE6B-2BAC-0901-CFE5B375A2CF}"/>
              </a:ext>
            </a:extLst>
          </p:cNvPr>
          <p:cNvSpPr txBox="1"/>
          <p:nvPr/>
        </p:nvSpPr>
        <p:spPr>
          <a:xfrm>
            <a:off x="6298655" y="7116884"/>
            <a:ext cx="79162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500" i="1" dirty="0">
                <a:solidFill>
                  <a:srgbClr val="575756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pied et protège pluie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7B2C5F7-8EC0-35F8-5EAA-B67E75C4BCFE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61045"/>
          <a:stretch>
            <a:fillRect/>
          </a:stretch>
        </p:blipFill>
        <p:spPr>
          <a:xfrm>
            <a:off x="6313618" y="7282052"/>
            <a:ext cx="873472" cy="54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40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conception&#10;&#10;Le contenu généré par l’IA peut être incorrect.">
            <a:extLst>
              <a:ext uri="{FF2B5EF4-FFF2-40B4-BE49-F238E27FC236}">
                <a16:creationId xmlns:a16="http://schemas.microsoft.com/office/drawing/2014/main" id="{D30063C7-F0D4-C223-7229-8E5DD6612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64" t="25376" r="28937" b="6948"/>
          <a:stretch>
            <a:fillRect/>
          </a:stretch>
        </p:blipFill>
        <p:spPr>
          <a:xfrm>
            <a:off x="1497629" y="1594083"/>
            <a:ext cx="4094281" cy="4214944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FE84F51C-AE53-9B67-3FC2-646DF0241E2D}"/>
              </a:ext>
            </a:extLst>
          </p:cNvPr>
          <p:cNvSpPr txBox="1"/>
          <p:nvPr/>
        </p:nvSpPr>
        <p:spPr>
          <a:xfrm>
            <a:off x="246063" y="10150475"/>
            <a:ext cx="6034087" cy="234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 Slab" pitchFamily="2" charset="0"/>
                <a:ea typeface="Roboto Slab" pitchFamily="2" charset="0"/>
              </a:rPr>
              <a:t>ESPACE URBAIN  </a:t>
            </a:r>
            <a:r>
              <a:rPr lang="fr-FR" sz="920" dirty="0">
                <a:solidFill>
                  <a:schemeClr val="bg1">
                    <a:lumMod val="95000"/>
                  </a:schemeClr>
                </a:solidFill>
                <a:latin typeface="Roboto" pitchFamily="2" charset="0"/>
                <a:ea typeface="Roboto" pitchFamily="2" charset="0"/>
              </a:rPr>
              <a:t>27 bd des Nations 14540 Castine en Plaine |  tél : 02 61 53 07 50  |  contact@espaceurbain.fr</a:t>
            </a:r>
          </a:p>
        </p:txBody>
      </p:sp>
      <p:pic>
        <p:nvPicPr>
          <p:cNvPr id="5123" name="Image 4" descr="Une image contenant Graphique, Police, graphisme, texte&#10;&#10;Description générée automatiquement">
            <a:extLst>
              <a:ext uri="{FF2B5EF4-FFF2-40B4-BE49-F238E27FC236}">
                <a16:creationId xmlns:a16="http://schemas.microsoft.com/office/drawing/2014/main" id="{AA65E09C-DBDE-C764-B54B-0B0D97302C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463" y="39688"/>
            <a:ext cx="17621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ZoneTexte 34">
            <a:extLst>
              <a:ext uri="{FF2B5EF4-FFF2-40B4-BE49-F238E27FC236}">
                <a16:creationId xmlns:a16="http://schemas.microsoft.com/office/drawing/2014/main" id="{84891087-D0A6-76BF-CDC8-431A1C2923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25600" y="10412413"/>
            <a:ext cx="41243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200">
                <a:solidFill>
                  <a:schemeClr val="bg1"/>
                </a:solidFill>
                <a:latin typeface="Nexa-Book"/>
              </a:rPr>
              <a:t>27 BD DES Nations 14540 Castine en Plaine Tél : 02 61 53 07 50</a:t>
            </a:r>
          </a:p>
        </p:txBody>
      </p:sp>
      <p:sp>
        <p:nvSpPr>
          <p:cNvPr id="5125" name="ZoneTexte 16">
            <a:extLst>
              <a:ext uri="{FF2B5EF4-FFF2-40B4-BE49-F238E27FC236}">
                <a16:creationId xmlns:a16="http://schemas.microsoft.com/office/drawing/2014/main" id="{5DA07E5F-E49D-4132-7C9A-01E470F75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738188"/>
            <a:ext cx="1177925" cy="307975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Scellement</a:t>
            </a:r>
          </a:p>
        </p:txBody>
      </p:sp>
      <p:pic>
        <p:nvPicPr>
          <p:cNvPr id="5126" name="Image 47" descr="Une image contenant Police, capture d’écran, Graphique, texte&#10;&#10;Description générée automatiquement">
            <a:extLst>
              <a:ext uri="{FF2B5EF4-FFF2-40B4-BE49-F238E27FC236}">
                <a16:creationId xmlns:a16="http://schemas.microsoft.com/office/drawing/2014/main" id="{B700A603-E981-D47E-E7F9-70B3566BD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688" y="-4763"/>
            <a:ext cx="1198562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Image 7" descr="Une image contenant capture d’écran, conception, banc&#10;&#10;Description générée automatiquement">
            <a:extLst>
              <a:ext uri="{FF2B5EF4-FFF2-40B4-BE49-F238E27FC236}">
                <a16:creationId xmlns:a16="http://schemas.microsoft.com/office/drawing/2014/main" id="{CC858ABA-E28F-2A2E-929D-815EF78CA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5576888"/>
            <a:ext cx="992187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Image 11" descr="Une image contenant Mobilier urbain, symbole, signe, texte&#10;&#10;Description générée automatiquement">
            <a:extLst>
              <a:ext uri="{FF2B5EF4-FFF2-40B4-BE49-F238E27FC236}">
                <a16:creationId xmlns:a16="http://schemas.microsoft.com/office/drawing/2014/main" id="{7C1C6CFA-2DCA-D37A-6019-3A2B1684D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8088" y="4184650"/>
            <a:ext cx="130968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age 13" descr="Une image contenant Bleu cobalt, bouteille&#10;&#10;Description générée automatiquement">
            <a:extLst>
              <a:ext uri="{FF2B5EF4-FFF2-40B4-BE49-F238E27FC236}">
                <a16:creationId xmlns:a16="http://schemas.microsoft.com/office/drawing/2014/main" id="{802DC7C8-3109-EC54-8D7E-B1C3F09BE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00" y="4175125"/>
            <a:ext cx="4429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Image 18" descr="Une image contenant créativité, dessin humoristique, conception&#10;&#10;Description générée automatiquement avec une confiance faible">
            <a:extLst>
              <a:ext uri="{FF2B5EF4-FFF2-40B4-BE49-F238E27FC236}">
                <a16:creationId xmlns:a16="http://schemas.microsoft.com/office/drawing/2014/main" id="{0F30D00C-001C-F0AD-87EC-C626F1EF6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075" y="2974975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Image 21" descr="Une image contenant clipart, Dessin animé, dessin humoristique, illustration&#10;&#10;Description générée automatiquement">
            <a:extLst>
              <a:ext uri="{FF2B5EF4-FFF2-40B4-BE49-F238E27FC236}">
                <a16:creationId xmlns:a16="http://schemas.microsoft.com/office/drawing/2014/main" id="{3EFE5210-0F53-37A0-617D-C28E71E18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8" y="2989263"/>
            <a:ext cx="1309687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age 32" descr="Une image contenant Graphique, clipart, symbole, cercle&#10;&#10;Description générée automatiquement">
            <a:extLst>
              <a:ext uri="{FF2B5EF4-FFF2-40B4-BE49-F238E27FC236}">
                <a16:creationId xmlns:a16="http://schemas.microsoft.com/office/drawing/2014/main" id="{0D9C5E53-33E3-7707-3287-03569A45A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75" y="1612900"/>
            <a:ext cx="1103313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Image 35" descr="Une image contenant logo, Graphique, clipart, conception&#10;&#10;Description générée automatiquement">
            <a:extLst>
              <a:ext uri="{FF2B5EF4-FFF2-40B4-BE49-F238E27FC236}">
                <a16:creationId xmlns:a16="http://schemas.microsoft.com/office/drawing/2014/main" id="{5C1D0AB3-BBAD-623A-661C-B6881D09D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38" y="1658938"/>
            <a:ext cx="1103312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Image 37" descr="Une image contenant Police, Graphique, triangle, conception&#10;&#10;Description générée automatiquement">
            <a:extLst>
              <a:ext uri="{FF2B5EF4-FFF2-40B4-BE49-F238E27FC236}">
                <a16:creationId xmlns:a16="http://schemas.microsoft.com/office/drawing/2014/main" id="{1DFAE846-0BA0-9352-5F79-391CC386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338" y="76200"/>
            <a:ext cx="1211262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Image 4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04B45D1E-D3BC-2A94-B336-8AF46BCDA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8" y="481013"/>
            <a:ext cx="9890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Image 50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96E07C41-5184-26C7-9CB2-5A28E7FE0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6538" y="2974975"/>
            <a:ext cx="124777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Image 53" descr="Une image contenant capture d’écran, Graphique, graphisme, Police&#10;&#10;Description générée automatiquement">
            <a:extLst>
              <a:ext uri="{FF2B5EF4-FFF2-40B4-BE49-F238E27FC236}">
                <a16:creationId xmlns:a16="http://schemas.microsoft.com/office/drawing/2014/main" id="{0C7DB7BF-747F-50A3-1B0B-097C4D336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7025" y="1736725"/>
            <a:ext cx="1116013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Image 55" descr="Une image contenant dessin humoristique, clipart, Dessin animé, Animation&#10;&#10;Description générée automatiquement">
            <a:extLst>
              <a:ext uri="{FF2B5EF4-FFF2-40B4-BE49-F238E27FC236}">
                <a16:creationId xmlns:a16="http://schemas.microsoft.com/office/drawing/2014/main" id="{2A49A2DE-D394-FB56-6082-BCE38AED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00" y="506413"/>
            <a:ext cx="777875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Image 59" descr="Une image contenant Graphique, clipart, graphisme, dessin humoristique&#10;&#10;Description générée automatiquement">
            <a:extLst>
              <a:ext uri="{FF2B5EF4-FFF2-40B4-BE49-F238E27FC236}">
                <a16:creationId xmlns:a16="http://schemas.microsoft.com/office/drawing/2014/main" id="{01ED8893-2477-5386-2A53-F4BE6690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513" y="6426200"/>
            <a:ext cx="1309687" cy="130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Image 61" descr="Une image contenant clipart, dessin humoristique, Graphique, illustration&#10;&#10;Description générée automatiquement">
            <a:extLst>
              <a:ext uri="{FF2B5EF4-FFF2-40B4-BE49-F238E27FC236}">
                <a16:creationId xmlns:a16="http://schemas.microsoft.com/office/drawing/2014/main" id="{747D3BFE-84D3-7834-88AF-ED6510FB54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2113" y="6357938"/>
            <a:ext cx="87947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Image 63" descr="Une image contenant capture d’écran, conception&#10;&#10;Description générée automatiquement">
            <a:extLst>
              <a:ext uri="{FF2B5EF4-FFF2-40B4-BE49-F238E27FC236}">
                <a16:creationId xmlns:a16="http://schemas.microsoft.com/office/drawing/2014/main" id="{435E436F-DAB0-4D2A-FAF5-2549E498C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150" y="4437063"/>
            <a:ext cx="14335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2" name="ZoneTexte 19">
            <a:extLst>
              <a:ext uri="{FF2B5EF4-FFF2-40B4-BE49-F238E27FC236}">
                <a16:creationId xmlns:a16="http://schemas.microsoft.com/office/drawing/2014/main" id="{186927D4-6B4A-D339-BBCB-B338957BF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23488"/>
            <a:ext cx="7559675" cy="584200"/>
          </a:xfrm>
          <a:prstGeom prst="rect">
            <a:avLst/>
          </a:prstGeom>
          <a:solidFill>
            <a:srgbClr val="004288"/>
          </a:solidFill>
          <a:ln w="9525">
            <a:solidFill>
              <a:srgbClr val="004288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www.espaceurbain.fr</a:t>
            </a:r>
            <a:endParaRPr lang="fr-FR" altLang="fr-FR">
              <a:solidFill>
                <a:schemeClr val="bg1"/>
              </a:solidFill>
              <a:latin typeface="Nexa-Book"/>
            </a:endParaRPr>
          </a:p>
          <a:p>
            <a:endParaRPr lang="fr-FR" altLang="fr-FR">
              <a:solidFill>
                <a:schemeClr val="bg1"/>
              </a:solidFill>
              <a:latin typeface="Nexa-Book"/>
            </a:endParaRPr>
          </a:p>
        </p:txBody>
      </p:sp>
      <p:sp>
        <p:nvSpPr>
          <p:cNvPr id="30" name="Losange 29">
            <a:extLst>
              <a:ext uri="{FF2B5EF4-FFF2-40B4-BE49-F238E27FC236}">
                <a16:creationId xmlns:a16="http://schemas.microsoft.com/office/drawing/2014/main" id="{CB37E574-7EB7-1CDD-8D4A-E05C8C6E2E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40100" y="9428163"/>
            <a:ext cx="879475" cy="933450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144" name="ZoneTexte 23">
            <a:extLst>
              <a:ext uri="{FF2B5EF4-FFF2-40B4-BE49-F238E27FC236}">
                <a16:creationId xmlns:a16="http://schemas.microsoft.com/office/drawing/2014/main" id="{CFEEA5F7-46D7-0F1B-1BB8-D5F107FE41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95450" y="10390188"/>
            <a:ext cx="4140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0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27 BD Des Nations 14540 Castine en Plaine Tél : 02 61 53 07 50</a:t>
            </a:r>
          </a:p>
        </p:txBody>
      </p:sp>
      <p:sp>
        <p:nvSpPr>
          <p:cNvPr id="5145" name="ZoneTexte 24">
            <a:extLst>
              <a:ext uri="{FF2B5EF4-FFF2-40B4-BE49-F238E27FC236}">
                <a16:creationId xmlns:a16="http://schemas.microsoft.com/office/drawing/2014/main" id="{7E87A447-6FF7-0C85-D3D6-06969731DC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243513" y="10118725"/>
            <a:ext cx="23685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fr-FR" altLang="fr-FR" sz="1400" dirty="0">
                <a:solidFill>
                  <a:schemeClr val="bg1"/>
                </a:solidFill>
                <a:latin typeface="Nexa Book" panose="02000000000000000000" pitchFamily="2" charset="0"/>
                <a:ea typeface="Nexa Book" panose="02000000000000000000" pitchFamily="2" charset="0"/>
                <a:cs typeface="Nexa Book" panose="02000000000000000000" pitchFamily="2" charset="0"/>
              </a:rPr>
              <a:t>contact@espaceurbain.fr</a:t>
            </a:r>
            <a:endParaRPr lang="fr-FR" altLang="fr-FR" sz="1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A0E921-369F-F1AC-625D-5E3A5498B45B}"/>
              </a:ext>
            </a:extLst>
          </p:cNvPr>
          <p:cNvSpPr txBox="1"/>
          <p:nvPr/>
        </p:nvSpPr>
        <p:spPr>
          <a:xfrm>
            <a:off x="92075" y="1022350"/>
            <a:ext cx="5880100" cy="554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fr-FR" sz="1000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marL="171450" indent="-171450">
              <a:buSzPct val="60000"/>
              <a:buFont typeface="Wingdings" panose="05000000000000000000" pitchFamily="2" charset="2"/>
              <a:buChar char="§"/>
              <a:defRPr/>
            </a:pPr>
            <a:r>
              <a:rPr lang="fr-FR" sz="1000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Scellement sur dalle béton, </a:t>
            </a:r>
            <a:r>
              <a:rPr lang="fr-FR" sz="1000" b="1" dirty="0">
                <a:solidFill>
                  <a:schemeClr val="bg2">
                    <a:lumMod val="10000"/>
                  </a:schemeClr>
                </a:solidFill>
                <a:latin typeface="Nexa Book" panose="02000000000000000000"/>
                <a:ea typeface="Roboto" pitchFamily="2" charset="0"/>
              </a:rPr>
              <a:t>dimension minimum 71 x 71 x 15 cm</a:t>
            </a:r>
          </a:p>
          <a:p>
            <a:pPr>
              <a:buSzPct val="60000"/>
              <a:defRPr/>
            </a:pPr>
            <a:endParaRPr lang="fr-FR" sz="1000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0851156-D265-74EC-F08E-ADE9DCD80C28}"/>
              </a:ext>
            </a:extLst>
          </p:cNvPr>
          <p:cNvSpPr txBox="1"/>
          <p:nvPr/>
        </p:nvSpPr>
        <p:spPr>
          <a:xfrm>
            <a:off x="0" y="6017016"/>
            <a:ext cx="75596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fr-FR" sz="1000" b="1" dirty="0">
              <a:solidFill>
                <a:srgbClr val="163244"/>
              </a:solidFill>
              <a:latin typeface="Nexa Book" panose="02000000000000000000"/>
              <a:ea typeface="Nexa Book" panose="02000000000000000000" pitchFamily="2" charset="0"/>
            </a:endParaRPr>
          </a:p>
          <a:p>
            <a:pPr algn="ctr">
              <a:buSzPct val="60000"/>
              <a:defRPr/>
            </a:pPr>
            <a:r>
              <a:rPr lang="fr-FR" sz="1200" b="1" dirty="0">
                <a:solidFill>
                  <a:srgbClr val="C00000"/>
                </a:solidFill>
                <a:latin typeface="Nexa Book" panose="02000000000000000000"/>
                <a:ea typeface="Roboto" pitchFamily="2" charset="0"/>
              </a:rPr>
              <a:t>Les dimensions sont à titre indicatif, elles sont à adapter à la nature de votre sol.</a:t>
            </a:r>
          </a:p>
          <a:p>
            <a:pPr algn="ctr">
              <a:buSzPct val="60000"/>
              <a:defRPr/>
            </a:pPr>
            <a:endParaRPr lang="fr-FR" sz="1000" b="1" i="1" dirty="0">
              <a:solidFill>
                <a:schemeClr val="bg2">
                  <a:lumMod val="10000"/>
                </a:schemeClr>
              </a:solidFill>
              <a:latin typeface="Nexa Book" panose="02000000000000000000" pitchFamily="2" charset="0"/>
              <a:ea typeface="Nexa Book" panose="020000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EC9F0C2-917F-1B00-978E-3D04EC9CBA72}"/>
              </a:ext>
            </a:extLst>
          </p:cNvPr>
          <p:cNvSpPr txBox="1">
            <a:spLocks/>
          </p:cNvSpPr>
          <p:nvPr/>
        </p:nvSpPr>
        <p:spPr>
          <a:xfrm>
            <a:off x="6608917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Imputrescible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1EF8199-B959-6E26-FC20-0D367FDF9F96}"/>
              </a:ext>
            </a:extLst>
          </p:cNvPr>
          <p:cNvSpPr txBox="1">
            <a:spLocks/>
          </p:cNvSpPr>
          <p:nvPr/>
        </p:nvSpPr>
        <p:spPr>
          <a:xfrm>
            <a:off x="577129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Sans Entretien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32B1CA-0C37-1F49-2C4D-9FAC8EF87086}"/>
              </a:ext>
            </a:extLst>
          </p:cNvPr>
          <p:cNvSpPr txBox="1">
            <a:spLocks/>
          </p:cNvSpPr>
          <p:nvPr/>
        </p:nvSpPr>
        <p:spPr>
          <a:xfrm>
            <a:off x="5009743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Écologique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D1A68F5-25A0-A780-0338-163F10AC90A3}"/>
              </a:ext>
            </a:extLst>
          </p:cNvPr>
          <p:cNvSpPr txBox="1">
            <a:spLocks/>
          </p:cNvSpPr>
          <p:nvPr/>
        </p:nvSpPr>
        <p:spPr>
          <a:xfrm>
            <a:off x="4281916" y="9891142"/>
            <a:ext cx="9920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Étude adaptée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DC90C4-2B0E-62F1-E04B-E5502FA5A494}"/>
              </a:ext>
            </a:extLst>
          </p:cNvPr>
          <p:cNvGrpSpPr/>
          <p:nvPr/>
        </p:nvGrpSpPr>
        <p:grpSpPr>
          <a:xfrm>
            <a:off x="4532982" y="9339852"/>
            <a:ext cx="2822257" cy="581725"/>
            <a:chOff x="4532982" y="9339852"/>
            <a:chExt cx="2822257" cy="581725"/>
          </a:xfrm>
        </p:grpSpPr>
        <p:pic>
          <p:nvPicPr>
            <p:cNvPr id="7" name="Image 6" descr="Une image contenant clipart, Graphique, symbole, dessin humoristique&#10;&#10;Description générée automatiquement">
              <a:extLst>
                <a:ext uri="{FF2B5EF4-FFF2-40B4-BE49-F238E27FC236}">
                  <a16:creationId xmlns:a16="http://schemas.microsoft.com/office/drawing/2014/main" id="{81032E1B-E44C-AF4C-4E87-840DF939D77C}"/>
                </a:ext>
              </a:extLst>
            </p:cNvPr>
            <p:cNvPicPr>
              <a:picLocks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0609" y="9422546"/>
              <a:ext cx="534630" cy="499031"/>
            </a:xfrm>
            <a:prstGeom prst="rect">
              <a:avLst/>
            </a:prstGeom>
          </p:spPr>
        </p:pic>
        <p:pic>
          <p:nvPicPr>
            <p:cNvPr id="8" name="Image 7" descr="Une image contenant clipart, symbole, Graphique, conception&#10;&#10;Description générée automatiquement">
              <a:extLst>
                <a:ext uri="{FF2B5EF4-FFF2-40B4-BE49-F238E27FC236}">
                  <a16:creationId xmlns:a16="http://schemas.microsoft.com/office/drawing/2014/main" id="{B124319D-34D0-A30A-B865-8EED15325111}"/>
                </a:ext>
              </a:extLst>
            </p:cNvPr>
            <p:cNvPicPr>
              <a:picLocks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8954" y="9367501"/>
              <a:ext cx="556772" cy="554076"/>
            </a:xfrm>
            <a:prstGeom prst="rect">
              <a:avLst/>
            </a:prstGeom>
          </p:spPr>
        </p:pic>
        <p:pic>
          <p:nvPicPr>
            <p:cNvPr id="9" name="Image 8" descr="Une image contenant créativité, dessin humoristique, conception&#10;&#10;Description générée automatiquement avec une confiance faible">
              <a:extLst>
                <a:ext uri="{FF2B5EF4-FFF2-40B4-BE49-F238E27FC236}">
                  <a16:creationId xmlns:a16="http://schemas.microsoft.com/office/drawing/2014/main" id="{FAD46D1B-10E1-FD6F-3005-540BF7839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827" y="9339852"/>
              <a:ext cx="535661" cy="535661"/>
            </a:xfrm>
            <a:prstGeom prst="rect">
              <a:avLst/>
            </a:prstGeom>
          </p:spPr>
        </p:pic>
        <p:pic>
          <p:nvPicPr>
            <p:cNvPr id="10" name="Image 9" descr="Une image contenant capture d’écran, Graphique, graphisme, Police&#10;&#10;Description générée automatiquement">
              <a:extLst>
                <a:ext uri="{FF2B5EF4-FFF2-40B4-BE49-F238E27FC236}">
                  <a16:creationId xmlns:a16="http://schemas.microsoft.com/office/drawing/2014/main" id="{646E1751-3681-5217-8ABA-267C443C0FFC}"/>
                </a:ext>
              </a:extLst>
            </p:cNvPr>
            <p:cNvPicPr>
              <a:picLocks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2982" y="9391053"/>
              <a:ext cx="506972" cy="50697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31523A-B8AE-265F-AA51-273BABAFEDB3}"/>
                </a:ext>
              </a:extLst>
            </p:cNvPr>
            <p:cNvSpPr/>
            <p:nvPr/>
          </p:nvSpPr>
          <p:spPr>
            <a:xfrm rot="18976157">
              <a:off x="5880276" y="9584042"/>
              <a:ext cx="823007" cy="4727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736ED741-2248-676A-774B-72F3D582E4C6}"/>
              </a:ext>
            </a:extLst>
          </p:cNvPr>
          <p:cNvSpPr txBox="1"/>
          <p:nvPr/>
        </p:nvSpPr>
        <p:spPr>
          <a:xfrm>
            <a:off x="36846" y="9910328"/>
            <a:ext cx="25950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00" dirty="0">
                <a:solidFill>
                  <a:srgbClr val="00619E"/>
                </a:solidFill>
                <a:latin typeface="Nexa Book" panose="02000000000000000000" pitchFamily="2" charset="0"/>
                <a:ea typeface="Nexa Book" panose="02000000000000000000" pitchFamily="2" charset="0"/>
              </a:rPr>
              <a:t>Coloris non contractuels</a:t>
            </a:r>
          </a:p>
        </p:txBody>
      </p:sp>
      <p:pic>
        <p:nvPicPr>
          <p:cNvPr id="22" name="Image 21" descr="Une image contenant texte, Police, capture d’écran, plante&#10;&#10;Le contenu généré par l’IA peut être incorrect.">
            <a:extLst>
              <a:ext uri="{FF2B5EF4-FFF2-40B4-BE49-F238E27FC236}">
                <a16:creationId xmlns:a16="http://schemas.microsoft.com/office/drawing/2014/main" id="{26369AF0-B5FC-C958-0A15-AF687A4097C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27919" y="3042582"/>
            <a:ext cx="881242" cy="687434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C053CFF-7369-FC33-11DD-DAE0641C37A1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8" b="47139"/>
          <a:stretch/>
        </p:blipFill>
        <p:spPr>
          <a:xfrm>
            <a:off x="6565480" y="2050830"/>
            <a:ext cx="806121" cy="812836"/>
          </a:xfrm>
          <a:prstGeom prst="rect">
            <a:avLst/>
          </a:prstGeom>
        </p:spPr>
      </p:pic>
      <p:pic>
        <p:nvPicPr>
          <p:cNvPr id="24" name="Image 23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5DAC528B-7BF0-5C99-79AA-C9A52D61E33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537299" y="1155513"/>
            <a:ext cx="862482" cy="716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28013</TotalTime>
  <Words>231</Words>
  <Application>Microsoft Office PowerPoint</Application>
  <PresentationFormat>Personnalisé</PresentationFormat>
  <Paragraphs>42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Nexa Book</vt:lpstr>
      <vt:lpstr>Nexa Heavy</vt:lpstr>
      <vt:lpstr>Nexa-Book</vt:lpstr>
      <vt:lpstr>Roboto</vt:lpstr>
      <vt:lpstr>Roboto Slab</vt:lpstr>
      <vt:lpstr>Wingdings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Espace Urbain</dc:creator>
  <cp:lastModifiedBy>Espace Urbain</cp:lastModifiedBy>
  <cp:revision>158</cp:revision>
  <cp:lastPrinted>2025-07-25T10:10:13Z</cp:lastPrinted>
  <dcterms:created xsi:type="dcterms:W3CDTF">2017-07-20T08:36:49Z</dcterms:created>
  <dcterms:modified xsi:type="dcterms:W3CDTF">2026-06-29T13:37:35Z</dcterms:modified>
</cp:coreProperties>
</file>