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7559675" cy="10691813"/>
  <p:notesSz cx="6888163" cy="10018713"/>
  <p:embeddedFontLst>
    <p:embeddedFont>
      <p:font typeface="Nexa Book" panose="02000000000000000000" pitchFamily="2" charset="0"/>
      <p:regular r:id="rId8"/>
    </p:embeddedFont>
    <p:embeddedFont>
      <p:font typeface="Nexa Heavy" panose="02000000000000000000" pitchFamily="2" charset="0"/>
      <p:bold r:id="rId9"/>
    </p:embeddedFont>
    <p:embeddedFont>
      <p:font typeface="Roboto" panose="02000000000000000000" pitchFamily="2" charset="0"/>
      <p:regular r:id="rId10"/>
      <p:bold r:id="rId11"/>
      <p:boldItalic r:id="rId12"/>
    </p:embeddedFont>
    <p:embeddedFont>
      <p:font typeface="Roboto Slab" pitchFamily="2" charset="0"/>
      <p:regular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" userDrawn="1">
          <p15:clr>
            <a:srgbClr val="A4A3A4"/>
          </p15:clr>
        </p15:guide>
        <p15:guide id="2" pos="4127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orient="horz" pos="6497" userDrawn="1">
          <p15:clr>
            <a:srgbClr val="A4A3A4"/>
          </p15:clr>
        </p15:guide>
        <p15:guide id="6" pos="113" userDrawn="1">
          <p15:clr>
            <a:srgbClr val="A4A3A4"/>
          </p15:clr>
        </p15:guide>
        <p15:guide id="7" orient="horz" pos="827" userDrawn="1">
          <p15:clr>
            <a:srgbClr val="A4A3A4"/>
          </p15:clr>
        </p15:guide>
        <p15:guide id="8" pos="521" userDrawn="1">
          <p15:clr>
            <a:srgbClr val="A4A3A4"/>
          </p15:clr>
        </p15:guide>
        <p15:guide id="9" pos="635" userDrawn="1">
          <p15:clr>
            <a:srgbClr val="A4A3A4"/>
          </p15:clr>
        </p15:guide>
        <p15:guide id="10" orient="horz" pos="25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88"/>
    <a:srgbClr val="1E1EA2"/>
    <a:srgbClr val="6B9A48"/>
    <a:srgbClr val="163244"/>
    <a:srgbClr val="00619E"/>
    <a:srgbClr val="76AA50"/>
    <a:srgbClr val="88B765"/>
    <a:srgbClr val="A5C88A"/>
    <a:srgbClr val="A7A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1278" y="72"/>
      </p:cViewPr>
      <p:guideLst>
        <p:guide orient="horz" pos="124"/>
        <p:guide pos="4127"/>
        <p:guide pos="4649"/>
        <p:guide orient="horz" pos="6497"/>
        <p:guide pos="113"/>
        <p:guide orient="horz" pos="827"/>
        <p:guide pos="521"/>
        <p:guide pos="635"/>
        <p:guide orient="horz" pos="257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B73AAEA-4A1A-4BAC-901A-645E0C244E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2"/>
            <a:ext cx="2984871" cy="502676"/>
          </a:xfrm>
          <a:prstGeom prst="rect">
            <a:avLst/>
          </a:prstGeom>
        </p:spPr>
        <p:txBody>
          <a:bodyPr vert="horz" lIns="96585" tIns="48292" rIns="96585" bIns="48292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415183-2E3F-472D-97A1-04EDEDB488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1701" y="2"/>
            <a:ext cx="2984871" cy="502676"/>
          </a:xfrm>
          <a:prstGeom prst="rect">
            <a:avLst/>
          </a:prstGeom>
        </p:spPr>
        <p:txBody>
          <a:bodyPr vert="horz" lIns="96585" tIns="48292" rIns="96585" bIns="48292" rtlCol="0"/>
          <a:lstStyle>
            <a:lvl1pPr algn="r">
              <a:defRPr sz="1300"/>
            </a:lvl1pPr>
          </a:lstStyle>
          <a:p>
            <a:fld id="{B9E36E32-2E74-4E0F-B7CE-DE60B8F7817B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02C7DF-31CC-45F1-BC9C-BF85230490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516039"/>
            <a:ext cx="2984871" cy="502674"/>
          </a:xfrm>
          <a:prstGeom prst="rect">
            <a:avLst/>
          </a:prstGeom>
        </p:spPr>
        <p:txBody>
          <a:bodyPr vert="horz" lIns="96585" tIns="48292" rIns="96585" bIns="48292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786D8B-63FF-42EF-8179-4BBB3724AC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1701" y="9516039"/>
            <a:ext cx="2984871" cy="502674"/>
          </a:xfrm>
          <a:prstGeom prst="rect">
            <a:avLst/>
          </a:prstGeom>
        </p:spPr>
        <p:txBody>
          <a:bodyPr vert="horz" lIns="96585" tIns="48292" rIns="96585" bIns="48292" rtlCol="0" anchor="b"/>
          <a:lstStyle>
            <a:lvl1pPr algn="r">
              <a:defRPr sz="1300"/>
            </a:lvl1pPr>
          </a:lstStyle>
          <a:p>
            <a:fld id="{FAC8402D-C2FF-432C-B0D6-7F00A48B38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813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388" y="0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0291D-C6A0-4354-8110-A83A6641CE8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7900" y="1252538"/>
            <a:ext cx="23923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9135" y="4821239"/>
            <a:ext cx="5509895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388" y="9517063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B19B7-CC43-47B0-9210-10780C4D65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428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11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00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74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936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95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63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92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364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026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27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9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BAF3E-2AE3-49CC-961E-68EC62CEF95F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96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3" Type="http://schemas.openxmlformats.org/officeDocument/2006/relationships/image" Target="../media/image3.png"/><Relationship Id="rId21" Type="http://schemas.openxmlformats.org/officeDocument/2006/relationships/image" Target="../media/image30.jpg"/><Relationship Id="rId7" Type="http://schemas.openxmlformats.org/officeDocument/2006/relationships/image" Target="../media/image8.png"/><Relationship Id="rId12" Type="http://schemas.openxmlformats.org/officeDocument/2006/relationships/image" Target="../media/image24.png"/><Relationship Id="rId17" Type="http://schemas.openxmlformats.org/officeDocument/2006/relationships/image" Target="../media/image28.png"/><Relationship Id="rId2" Type="http://schemas.openxmlformats.org/officeDocument/2006/relationships/image" Target="../media/image2.png"/><Relationship Id="rId16" Type="http://schemas.openxmlformats.org/officeDocument/2006/relationships/image" Target="../media/image27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24" Type="http://schemas.openxmlformats.org/officeDocument/2006/relationships/image" Target="../media/image13.png"/><Relationship Id="rId5" Type="http://schemas.openxmlformats.org/officeDocument/2006/relationships/image" Target="../media/image18.png"/><Relationship Id="rId15" Type="http://schemas.openxmlformats.org/officeDocument/2006/relationships/image" Target="../media/image26.png"/><Relationship Id="rId23" Type="http://schemas.openxmlformats.org/officeDocument/2006/relationships/image" Target="../media/image12.png"/><Relationship Id="rId10" Type="http://schemas.openxmlformats.org/officeDocument/2006/relationships/image" Target="../media/image22.png"/><Relationship Id="rId19" Type="http://schemas.openxmlformats.org/officeDocument/2006/relationships/image" Target="../media/image6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9.png"/><Relationship Id="rId2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2.png"/><Relationship Id="rId17" Type="http://schemas.openxmlformats.org/officeDocument/2006/relationships/image" Target="../media/image10.JPG"/><Relationship Id="rId2" Type="http://schemas.openxmlformats.org/officeDocument/2006/relationships/image" Target="../media/image3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openxmlformats.org/officeDocument/2006/relationships/image" Target="../media/image15.jp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29.png"/><Relationship Id="rId3" Type="http://schemas.openxmlformats.org/officeDocument/2006/relationships/image" Target="../media/image3.png"/><Relationship Id="rId21" Type="http://schemas.openxmlformats.org/officeDocument/2006/relationships/image" Target="../media/image33.jpg"/><Relationship Id="rId7" Type="http://schemas.openxmlformats.org/officeDocument/2006/relationships/image" Target="../media/image8.png"/><Relationship Id="rId12" Type="http://schemas.openxmlformats.org/officeDocument/2006/relationships/image" Target="../media/image24.png"/><Relationship Id="rId17" Type="http://schemas.openxmlformats.org/officeDocument/2006/relationships/image" Target="../media/image28.png"/><Relationship Id="rId2" Type="http://schemas.openxmlformats.org/officeDocument/2006/relationships/image" Target="../media/image2.png"/><Relationship Id="rId16" Type="http://schemas.openxmlformats.org/officeDocument/2006/relationships/image" Target="../media/image27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24" Type="http://schemas.openxmlformats.org/officeDocument/2006/relationships/image" Target="../media/image13.png"/><Relationship Id="rId5" Type="http://schemas.openxmlformats.org/officeDocument/2006/relationships/image" Target="../media/image18.png"/><Relationship Id="rId15" Type="http://schemas.openxmlformats.org/officeDocument/2006/relationships/image" Target="../media/image26.png"/><Relationship Id="rId23" Type="http://schemas.openxmlformats.org/officeDocument/2006/relationships/image" Target="../media/image12.png"/><Relationship Id="rId10" Type="http://schemas.openxmlformats.org/officeDocument/2006/relationships/image" Target="../media/image22.png"/><Relationship Id="rId19" Type="http://schemas.openxmlformats.org/officeDocument/2006/relationships/image" Target="../media/image6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9.pn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7FB3EA-D2EF-B94D-E44C-02CD68EE3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0" y="865283"/>
            <a:ext cx="4742586" cy="3556939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B5304258-BCB1-B8EF-5488-A0422052A5C7}"/>
              </a:ext>
            </a:extLst>
          </p:cNvPr>
          <p:cNvSpPr txBox="1"/>
          <p:nvPr/>
        </p:nvSpPr>
        <p:spPr>
          <a:xfrm>
            <a:off x="245648" y="10151228"/>
            <a:ext cx="6034696" cy="23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 Slab" pitchFamily="2" charset="0"/>
                <a:ea typeface="Roboto Slab" pitchFamily="2" charset="0"/>
              </a:rPr>
              <a:t>ESPACE URBAIN  </a:t>
            </a:r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" pitchFamily="2" charset="0"/>
                <a:ea typeface="Roboto" pitchFamily="2" charset="0"/>
              </a:rPr>
              <a:t>27 bd des Nations 14540 Castine en Plaine |  tél : 02 61 53 07 50  |  contact@espaceurbain.fr</a:t>
            </a:r>
          </a:p>
        </p:txBody>
      </p:sp>
      <p:pic>
        <p:nvPicPr>
          <p:cNvPr id="5" name="Image 4" descr="Une image contenant Graphique, Police, graphisme, texte&#10;&#10;Description générée automatiquement">
            <a:extLst>
              <a:ext uri="{FF2B5EF4-FFF2-40B4-BE49-F238E27FC236}">
                <a16:creationId xmlns:a16="http://schemas.microsoft.com/office/drawing/2014/main" id="{F2AFD5E5-ED7A-72F2-D8FB-26C49A1302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888" y="40390"/>
            <a:ext cx="1762252" cy="931114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03CF40A-AF58-45C0-652F-98DE20536B6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24970" y="10412957"/>
            <a:ext cx="4953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507DC7-007C-E3D4-5125-9DE8F4DCCE07}"/>
              </a:ext>
            </a:extLst>
          </p:cNvPr>
          <p:cNvSpPr txBox="1"/>
          <p:nvPr/>
        </p:nvSpPr>
        <p:spPr>
          <a:xfrm>
            <a:off x="92765" y="612637"/>
            <a:ext cx="3329885" cy="400110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ABRI CONTENEUR 1 BAC</a:t>
            </a:r>
          </a:p>
        </p:txBody>
      </p:sp>
      <p:pic>
        <p:nvPicPr>
          <p:cNvPr id="48" name="Image 47" descr="Une image contenant Police, capture d’écran, Graphique, texte&#10;&#10;Description générée automatiquement">
            <a:extLst>
              <a:ext uri="{FF2B5EF4-FFF2-40B4-BE49-F238E27FC236}">
                <a16:creationId xmlns:a16="http://schemas.microsoft.com/office/drawing/2014/main" id="{5839706B-D9B2-B214-9D26-FCE69DFD0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386" y="-4507"/>
            <a:ext cx="1197374" cy="35342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4B77C3F-7F1A-D53B-A0C7-9CB3599D602D}"/>
              </a:ext>
            </a:extLst>
          </p:cNvPr>
          <p:cNvSpPr txBox="1"/>
          <p:nvPr/>
        </p:nvSpPr>
        <p:spPr>
          <a:xfrm>
            <a:off x="-4" y="10122813"/>
            <a:ext cx="7559675" cy="584775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www.espaceurbain.fr</a:t>
            </a:r>
            <a:endParaRPr lang="fr-FR" dirty="0">
              <a:solidFill>
                <a:schemeClr val="bg1"/>
              </a:solidFill>
              <a:latin typeface="Nexa Book" panose="02000000000000000000" pitchFamily="2" charset="0"/>
            </a:endParaRPr>
          </a:p>
          <a:p>
            <a:endParaRPr lang="fr-FR" dirty="0">
              <a:solidFill>
                <a:schemeClr val="bg1"/>
              </a:solidFill>
              <a:latin typeface="Nexa Book" panose="02000000000000000000" pitchFamily="2" charset="0"/>
            </a:endParaRPr>
          </a:p>
        </p:txBody>
      </p:sp>
      <p:sp>
        <p:nvSpPr>
          <p:cNvPr id="30" name="Losange 29">
            <a:extLst>
              <a:ext uri="{FF2B5EF4-FFF2-40B4-BE49-F238E27FC236}">
                <a16:creationId xmlns:a16="http://schemas.microsoft.com/office/drawing/2014/main" id="{46E32951-7CFE-7C7C-FD58-EFCCFFFE89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39602" y="9427939"/>
            <a:ext cx="880469" cy="933799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BBF7844-AE57-49B7-84AD-431BC03DA9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94969" y="10389800"/>
            <a:ext cx="41408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EE3A4F-7146-A2C7-9CCA-7BD1CEB871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42815" y="10118473"/>
            <a:ext cx="2369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contact@espaceurbain.fr</a:t>
            </a:r>
            <a:endParaRPr lang="fr-FR" sz="1400" dirty="0"/>
          </a:p>
        </p:txBody>
      </p:sp>
      <p:sp>
        <p:nvSpPr>
          <p:cNvPr id="9" name="ZoneTexte 3">
            <a:extLst>
              <a:ext uri="{FF2B5EF4-FFF2-40B4-BE49-F238E27FC236}">
                <a16:creationId xmlns:a16="http://schemas.microsoft.com/office/drawing/2014/main" id="{0F56D345-01E4-74F7-20E3-7A9BE0574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2713" y="4054475"/>
            <a:ext cx="989094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fr-FR" altLang="fr-FR" sz="800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Représente environ 3 620  bouteilles en plastique</a:t>
            </a:r>
          </a:p>
        </p:txBody>
      </p:sp>
      <p:sp>
        <p:nvSpPr>
          <p:cNvPr id="13" name="ZoneTexte 16">
            <a:extLst>
              <a:ext uri="{FF2B5EF4-FFF2-40B4-BE49-F238E27FC236}">
                <a16:creationId xmlns:a16="http://schemas.microsoft.com/office/drawing/2014/main" id="{15C8F421-F79E-4861-51A1-872AB47F2D4A}"/>
              </a:ext>
            </a:extLst>
          </p:cNvPr>
          <p:cNvSpPr txBox="1"/>
          <p:nvPr/>
        </p:nvSpPr>
        <p:spPr>
          <a:xfrm>
            <a:off x="144252" y="4294792"/>
            <a:ext cx="2770398" cy="461665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Abri conteneur 1 bac 240 L</a:t>
            </a:r>
          </a:p>
          <a:p>
            <a:r>
              <a:rPr 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18.AC2R.1</a:t>
            </a:r>
          </a:p>
        </p:txBody>
      </p:sp>
      <p:sp>
        <p:nvSpPr>
          <p:cNvPr id="14" name="ZoneTexte 87">
            <a:extLst>
              <a:ext uri="{FF2B5EF4-FFF2-40B4-BE49-F238E27FC236}">
                <a16:creationId xmlns:a16="http://schemas.microsoft.com/office/drawing/2014/main" id="{89D2EA8C-A282-462A-AD94-1C4E3D1EEED1}"/>
              </a:ext>
            </a:extLst>
          </p:cNvPr>
          <p:cNvSpPr txBox="1"/>
          <p:nvPr/>
        </p:nvSpPr>
        <p:spPr>
          <a:xfrm>
            <a:off x="92765" y="4675770"/>
            <a:ext cx="571309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500" dirty="0">
              <a:solidFill>
                <a:srgbClr val="163244"/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Dimensions L.69 x P.83 x H.114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Dimensions intérieures L.61 x P.75 x H.107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Habillage en planches languette et rainure d’épaisseur 2,8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Ossature en acier galvanisé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Trappe en aluminium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Trappe verrouillable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- en option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Passage de trappe 45 x 52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Porte avec verrouillage par clé triangle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Casquettes H.15 ou 30 cm –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18.CASQH15 </a:t>
            </a: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ou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18.CASQH30 (en option)</a:t>
            </a:r>
            <a:endParaRPr lang="fr-FR" sz="1000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Fixation par 4 équerres et vis penture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- inclus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Poids : 117 kg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Livré monté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endParaRPr lang="fr-FR" sz="1000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2FABC31-99D8-2E62-1642-70ECD23D4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517" y="4316926"/>
            <a:ext cx="2165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BF4F08-AA84-4E01-B257-027CFFDC6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29" y="6558038"/>
            <a:ext cx="2921669" cy="34277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67E211C0-2728-12F2-8A9A-7D0FF75DAF55}"/>
              </a:ext>
            </a:extLst>
          </p:cNvPr>
          <p:cNvGrpSpPr/>
          <p:nvPr/>
        </p:nvGrpSpPr>
        <p:grpSpPr>
          <a:xfrm>
            <a:off x="4293285" y="9351739"/>
            <a:ext cx="3319089" cy="766734"/>
            <a:chOff x="4293285" y="9351739"/>
            <a:chExt cx="3319089" cy="76673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A9471B22-2015-3B86-60F8-733BAACD6B5B}"/>
                </a:ext>
              </a:extLst>
            </p:cNvPr>
            <p:cNvGrpSpPr/>
            <p:nvPr/>
          </p:nvGrpSpPr>
          <p:grpSpPr>
            <a:xfrm>
              <a:off x="4293285" y="9351739"/>
              <a:ext cx="3319089" cy="766734"/>
              <a:chOff x="4243888" y="9376738"/>
              <a:chExt cx="3319089" cy="766734"/>
            </a:xfrm>
          </p:grpSpPr>
          <p:pic>
            <p:nvPicPr>
              <p:cNvPr id="11" name="Image 10" descr="Une image contenant clipart, Graphique, symbole, dessin humoristique&#10;&#10;Description générée automatiquement">
                <a:extLst>
                  <a:ext uri="{FF2B5EF4-FFF2-40B4-BE49-F238E27FC236}">
                    <a16:creationId xmlns:a16="http://schemas.microsoft.com/office/drawing/2014/main" id="{7478F85F-409F-052D-74A1-EBE93705156A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82581" y="9459432"/>
                <a:ext cx="534630" cy="499031"/>
              </a:xfrm>
              <a:prstGeom prst="rect">
                <a:avLst/>
              </a:prstGeom>
            </p:spPr>
          </p:pic>
          <p:pic>
            <p:nvPicPr>
              <p:cNvPr id="12" name="Image 11" descr="Une image contenant clipart, symbole, Graphique, conception&#10;&#10;Description générée automatiquement">
                <a:extLst>
                  <a:ext uri="{FF2B5EF4-FFF2-40B4-BE49-F238E27FC236}">
                    <a16:creationId xmlns:a16="http://schemas.microsoft.com/office/drawing/2014/main" id="{96AAB11E-6FE8-8CDB-5B80-57CD377D5CB4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50926" y="9404387"/>
                <a:ext cx="556772" cy="554076"/>
              </a:xfrm>
              <a:prstGeom prst="rect">
                <a:avLst/>
              </a:prstGeom>
            </p:spPr>
          </p:pic>
          <p:pic>
            <p:nvPicPr>
              <p:cNvPr id="16" name="Image 15" descr="Une image contenant créativité, dessin humoristique, conception&#10;&#10;Description générée automatiquement avec une confiance faible">
                <a:extLst>
                  <a:ext uri="{FF2B5EF4-FFF2-40B4-BE49-F238E27FC236}">
                    <a16:creationId xmlns:a16="http://schemas.microsoft.com/office/drawing/2014/main" id="{AE9F00F8-30F0-E86C-2D22-8D122725C4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20799" y="9376738"/>
                <a:ext cx="535661" cy="535661"/>
              </a:xfrm>
              <a:prstGeom prst="rect">
                <a:avLst/>
              </a:prstGeom>
            </p:spPr>
          </p:pic>
          <p:pic>
            <p:nvPicPr>
              <p:cNvPr id="17" name="Image 16" descr="Une image contenant capture d’écran, Graphique, graphisme, Police&#10;&#10;Description générée automatiquement">
                <a:extLst>
                  <a:ext uri="{FF2B5EF4-FFF2-40B4-BE49-F238E27FC236}">
                    <a16:creationId xmlns:a16="http://schemas.microsoft.com/office/drawing/2014/main" id="{B64BCFD0-FC05-A259-F679-EEC3C42092E4}"/>
                  </a:ext>
                </a:extLst>
              </p:cNvPr>
              <p:cNvPicPr>
                <a:picLocks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4954" y="9427939"/>
                <a:ext cx="506972" cy="506972"/>
              </a:xfrm>
              <a:prstGeom prst="rect">
                <a:avLst/>
              </a:prstGeom>
            </p:spPr>
          </p:pic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5D82A9E-3FF4-06A1-EBE5-FAB1DFAD588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0889" y="9928028"/>
                <a:ext cx="9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rgbClr val="00619E"/>
                    </a:solidFill>
                    <a:latin typeface="Nexa Book" panose="02000000000000000000" pitchFamily="2" charset="0"/>
                    <a:ea typeface="Nexa Book" panose="02000000000000000000" pitchFamily="2" charset="0"/>
                  </a:rPr>
                  <a:t>Imputrescible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CB71BC8E-9E59-E56E-72C2-92B7FCB1F6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33268" y="9928028"/>
                <a:ext cx="9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rgbClr val="00619E"/>
                    </a:solidFill>
                    <a:latin typeface="Nexa Book" panose="02000000000000000000" pitchFamily="2" charset="0"/>
                    <a:ea typeface="Nexa Book" panose="02000000000000000000" pitchFamily="2" charset="0"/>
                  </a:rPr>
                  <a:t>Sans Entretien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6E4D1EEC-54A3-EE71-455F-111530CD65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71715" y="9928028"/>
                <a:ext cx="9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rgbClr val="00619E"/>
                    </a:solidFill>
                    <a:latin typeface="Nexa Book" panose="02000000000000000000" pitchFamily="2" charset="0"/>
                    <a:ea typeface="Nexa Book" panose="02000000000000000000" pitchFamily="2" charset="0"/>
                  </a:rPr>
                  <a:t>Écologique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0E9A911C-281C-321E-FA45-229EFBBB2DB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43888" y="9928028"/>
                <a:ext cx="9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rgbClr val="00619E"/>
                    </a:solidFill>
                    <a:latin typeface="Nexa Book" panose="02000000000000000000" pitchFamily="2" charset="0"/>
                    <a:ea typeface="Nexa Book" panose="02000000000000000000" pitchFamily="2" charset="0"/>
                  </a:rPr>
                  <a:t>Étude adaptée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23C2480-4488-E79E-C48D-ED2D93DBE9C5}"/>
                </a:ext>
              </a:extLst>
            </p:cNvPr>
            <p:cNvSpPr/>
            <p:nvPr/>
          </p:nvSpPr>
          <p:spPr>
            <a:xfrm rot="18976157">
              <a:off x="5883721" y="9599478"/>
              <a:ext cx="823007" cy="472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8" name="Image 27">
            <a:extLst>
              <a:ext uri="{FF2B5EF4-FFF2-40B4-BE49-F238E27FC236}">
                <a16:creationId xmlns:a16="http://schemas.microsoft.com/office/drawing/2014/main" id="{0A662500-C133-FFC3-4882-6790F03CDB2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" r="619" b="66539"/>
          <a:stretch>
            <a:fillRect/>
          </a:stretch>
        </p:blipFill>
        <p:spPr>
          <a:xfrm>
            <a:off x="5242815" y="4969681"/>
            <a:ext cx="2011545" cy="644285"/>
          </a:xfrm>
          <a:prstGeom prst="rect">
            <a:avLst/>
          </a:prstGeom>
          <a:ln w="19050">
            <a:noFill/>
          </a:ln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110729D-8F1D-40C5-AF8A-56683A481400}"/>
              </a:ext>
            </a:extLst>
          </p:cNvPr>
          <p:cNvSpPr txBox="1"/>
          <p:nvPr/>
        </p:nvSpPr>
        <p:spPr>
          <a:xfrm>
            <a:off x="5225183" y="5653249"/>
            <a:ext cx="2040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Casquettes – </a:t>
            </a:r>
            <a:r>
              <a:rPr lang="fr-FR" sz="900" b="1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18.CASQH15</a:t>
            </a:r>
            <a:r>
              <a:rPr lang="fr-FR" sz="900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 ou </a:t>
            </a:r>
            <a:r>
              <a:rPr lang="fr-FR" sz="900" b="1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18.CASQH30 (en option)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ED6022D-1060-BC6E-6E3E-43CE8AF29A47}"/>
              </a:ext>
            </a:extLst>
          </p:cNvPr>
          <p:cNvSpPr txBox="1"/>
          <p:nvPr/>
        </p:nvSpPr>
        <p:spPr>
          <a:xfrm>
            <a:off x="36846" y="9910328"/>
            <a:ext cx="2595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Coloris non contractuels</a:t>
            </a:r>
          </a:p>
        </p:txBody>
      </p:sp>
      <p:pic>
        <p:nvPicPr>
          <p:cNvPr id="40" name="Image 39" descr="Une image contenant texte, Police, capture d’écran, plante&#10;&#10;Le contenu généré par l’IA peut être incorrect.">
            <a:extLst>
              <a:ext uri="{FF2B5EF4-FFF2-40B4-BE49-F238E27FC236}">
                <a16:creationId xmlns:a16="http://schemas.microsoft.com/office/drawing/2014/main" id="{1C3FE70F-D210-D38D-2386-E8AA64572BF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27919" y="3042582"/>
            <a:ext cx="881242" cy="68743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03AA0EF5-C31B-3E24-8802-562C247447A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08" b="47139"/>
          <a:stretch/>
        </p:blipFill>
        <p:spPr>
          <a:xfrm>
            <a:off x="6565480" y="2050830"/>
            <a:ext cx="806121" cy="812836"/>
          </a:xfrm>
          <a:prstGeom prst="rect">
            <a:avLst/>
          </a:prstGeom>
        </p:spPr>
      </p:pic>
      <p:pic>
        <p:nvPicPr>
          <p:cNvPr id="43" name="Image 42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33457680-EAC9-383A-9E7E-355526A46C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7299" y="1155513"/>
            <a:ext cx="862482" cy="716400"/>
          </a:xfrm>
          <a:prstGeom prst="rect">
            <a:avLst/>
          </a:prstGeom>
        </p:spPr>
      </p:pic>
      <p:pic>
        <p:nvPicPr>
          <p:cNvPr id="44" name="Image 43" descr="Une image contenant text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EEBEAAA7-DAD3-6565-0D96-BD2A535716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55973" y="4084099"/>
            <a:ext cx="888849" cy="864000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AF434DE1-8888-2E8A-0AF8-CD7A139F51CA}"/>
              </a:ext>
            </a:extLst>
          </p:cNvPr>
          <p:cNvSpPr txBox="1"/>
          <p:nvPr/>
        </p:nvSpPr>
        <p:spPr>
          <a:xfrm>
            <a:off x="2823119" y="4486110"/>
            <a:ext cx="554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Nexa Heavy" panose="02000000000000000000" pitchFamily="2" charset="0"/>
                <a:ea typeface="Nexa Heavy" panose="02000000000000000000" pitchFamily="2" charset="0"/>
              </a:rPr>
              <a:t>3 620</a:t>
            </a:r>
          </a:p>
          <a:p>
            <a:pPr algn="ctr"/>
            <a:endParaRPr lang="fr-FR" sz="900" dirty="0">
              <a:solidFill>
                <a:schemeClr val="bg1"/>
              </a:solidFill>
              <a:latin typeface="Nexa Heavy" panose="02000000000000000000" pitchFamily="2" charset="0"/>
              <a:ea typeface="Nexa Heavy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561FF6-7B35-0A4D-E237-E1FF06AFC8B6}"/>
              </a:ext>
            </a:extLst>
          </p:cNvPr>
          <p:cNvSpPr/>
          <p:nvPr/>
        </p:nvSpPr>
        <p:spPr>
          <a:xfrm>
            <a:off x="5174615" y="4921398"/>
            <a:ext cx="2141425" cy="10744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3F1998E-4A1D-1CF1-5DB6-99F288D32C18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9513"/>
          <a:stretch/>
        </p:blipFill>
        <p:spPr>
          <a:xfrm>
            <a:off x="6852447" y="6445642"/>
            <a:ext cx="1395206" cy="83493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9DB377C-8C49-A3C6-6A7D-C9F00D90AC37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4" t="19091" r="21713" b="11652"/>
          <a:stretch/>
        </p:blipFill>
        <p:spPr>
          <a:xfrm>
            <a:off x="5143655" y="6473194"/>
            <a:ext cx="1622323" cy="1171959"/>
          </a:xfrm>
          <a:prstGeom prst="rect">
            <a:avLst/>
          </a:prstGeom>
        </p:spPr>
      </p:pic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6DA92E3-AB16-6D15-AA40-81D745E7CCDA}"/>
              </a:ext>
            </a:extLst>
          </p:cNvPr>
          <p:cNvCxnSpPr>
            <a:cxnSpLocks/>
          </p:cNvCxnSpPr>
          <p:nvPr/>
        </p:nvCxnSpPr>
        <p:spPr>
          <a:xfrm flipV="1">
            <a:off x="5757653" y="7003802"/>
            <a:ext cx="1094794" cy="189457"/>
          </a:xfrm>
          <a:prstGeom prst="line">
            <a:avLst/>
          </a:prstGeom>
          <a:ln>
            <a:solidFill>
              <a:srgbClr val="0061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E4FDFBE3-6483-5913-E30F-31F24F16F1C7}"/>
              </a:ext>
            </a:extLst>
          </p:cNvPr>
          <p:cNvSpPr/>
          <p:nvPr/>
        </p:nvSpPr>
        <p:spPr>
          <a:xfrm>
            <a:off x="5598470" y="7031621"/>
            <a:ext cx="457201" cy="376876"/>
          </a:xfrm>
          <a:prstGeom prst="rect">
            <a:avLst/>
          </a:prstGeom>
          <a:noFill/>
          <a:ln>
            <a:solidFill>
              <a:srgbClr val="006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D6ECB74-8850-F563-DA44-D361AD7BE3E0}"/>
              </a:ext>
            </a:extLst>
          </p:cNvPr>
          <p:cNvSpPr txBox="1"/>
          <p:nvPr/>
        </p:nvSpPr>
        <p:spPr>
          <a:xfrm>
            <a:off x="5104721" y="7681937"/>
            <a:ext cx="21038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b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Option : Verrouillage des trappes par clé triangle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1ED8DC2-A5E2-20DF-D0CC-35DD0D1EAEB6}"/>
              </a:ext>
            </a:extLst>
          </p:cNvPr>
          <p:cNvSpPr/>
          <p:nvPr/>
        </p:nvSpPr>
        <p:spPr>
          <a:xfrm>
            <a:off x="4987895" y="6359774"/>
            <a:ext cx="2382414" cy="17222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9540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>
            <a:extLst>
              <a:ext uri="{FF2B5EF4-FFF2-40B4-BE49-F238E27FC236}">
                <a16:creationId xmlns:a16="http://schemas.microsoft.com/office/drawing/2014/main" id="{FE84F51C-AE53-9B67-3FC2-646DF0241E2D}"/>
              </a:ext>
            </a:extLst>
          </p:cNvPr>
          <p:cNvSpPr txBox="1"/>
          <p:nvPr/>
        </p:nvSpPr>
        <p:spPr>
          <a:xfrm>
            <a:off x="246063" y="10150475"/>
            <a:ext cx="6034087" cy="234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 Slab" pitchFamily="2" charset="0"/>
                <a:ea typeface="Roboto Slab" pitchFamily="2" charset="0"/>
              </a:rPr>
              <a:t>ESPACE URBAIN  </a:t>
            </a:r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" pitchFamily="2" charset="0"/>
                <a:ea typeface="Roboto" pitchFamily="2" charset="0"/>
              </a:rPr>
              <a:t>27 bd des Nations 14540 Castine en Plaine |  tél : 02 61 53 07 50  |  contact@espaceurbain.fr</a:t>
            </a:r>
          </a:p>
        </p:txBody>
      </p:sp>
      <p:pic>
        <p:nvPicPr>
          <p:cNvPr id="5123" name="Image 4" descr="Une image contenant Graphique, Police, graphisme, texte&#10;&#10;Description générée automatiquement">
            <a:extLst>
              <a:ext uri="{FF2B5EF4-FFF2-40B4-BE49-F238E27FC236}">
                <a16:creationId xmlns:a16="http://schemas.microsoft.com/office/drawing/2014/main" id="{AA65E09C-DBDE-C764-B54B-0B0D97302C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3" y="39688"/>
            <a:ext cx="17621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ZoneTexte 34">
            <a:extLst>
              <a:ext uri="{FF2B5EF4-FFF2-40B4-BE49-F238E27FC236}">
                <a16:creationId xmlns:a16="http://schemas.microsoft.com/office/drawing/2014/main" id="{84891087-D0A6-76BF-CDC8-431A1C2923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25600" y="10412413"/>
            <a:ext cx="4953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200" dirty="0">
                <a:solidFill>
                  <a:schemeClr val="bg1"/>
                </a:solidFill>
                <a:latin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5125" name="ZoneTexte 16">
            <a:extLst>
              <a:ext uri="{FF2B5EF4-FFF2-40B4-BE49-F238E27FC236}">
                <a16:creationId xmlns:a16="http://schemas.microsoft.com/office/drawing/2014/main" id="{5DA07E5F-E49D-4132-7C9A-01E470F75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" y="738188"/>
            <a:ext cx="1177925" cy="307975"/>
          </a:xfrm>
          <a:prstGeom prst="rect">
            <a:avLst/>
          </a:prstGeom>
          <a:solidFill>
            <a:srgbClr val="004288"/>
          </a:solidFill>
          <a:ln w="9525">
            <a:solidFill>
              <a:srgbClr val="00428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Scellement</a:t>
            </a:r>
          </a:p>
        </p:txBody>
      </p:sp>
      <p:pic>
        <p:nvPicPr>
          <p:cNvPr id="5126" name="Image 47" descr="Une image contenant Police, capture d’écran, Graphique, texte&#10;&#10;Description générée automatiquement">
            <a:extLst>
              <a:ext uri="{FF2B5EF4-FFF2-40B4-BE49-F238E27FC236}">
                <a16:creationId xmlns:a16="http://schemas.microsoft.com/office/drawing/2014/main" id="{B700A603-E981-D47E-E7F9-70B3566BD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688" y="-4763"/>
            <a:ext cx="11985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Image 7" descr="Une image contenant capture d’écran, conception, banc&#10;&#10;Description générée automatiquement">
            <a:extLst>
              <a:ext uri="{FF2B5EF4-FFF2-40B4-BE49-F238E27FC236}">
                <a16:creationId xmlns:a16="http://schemas.microsoft.com/office/drawing/2014/main" id="{CC858ABA-E28F-2A2E-929D-815EF78CA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13" y="5576888"/>
            <a:ext cx="992187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Image 11" descr="Une image contenant Mobilier urbain, symbole, signe, texte&#10;&#10;Description générée automatiquement">
            <a:extLst>
              <a:ext uri="{FF2B5EF4-FFF2-40B4-BE49-F238E27FC236}">
                <a16:creationId xmlns:a16="http://schemas.microsoft.com/office/drawing/2014/main" id="{7C1C6CFA-2DCA-D37A-6019-3A2B1684D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088" y="4184650"/>
            <a:ext cx="13096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Image 13" descr="Une image contenant Bleu cobalt, bouteille&#10;&#10;Description générée automatiquement">
            <a:extLst>
              <a:ext uri="{FF2B5EF4-FFF2-40B4-BE49-F238E27FC236}">
                <a16:creationId xmlns:a16="http://schemas.microsoft.com/office/drawing/2014/main" id="{802DC7C8-3109-EC54-8D7E-B1C3F09BE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800" y="4175125"/>
            <a:ext cx="4429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Image 18" descr="Une image contenant créativité, dessin humoristique,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0F30D00C-001C-F0AD-87EC-C626F1EF6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075" y="2974975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Image 21" descr="Une image contenant clipart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3EFE5210-0F53-37A0-617D-C28E71E18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8" y="2989263"/>
            <a:ext cx="1309687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Image 32" descr="Une image contenant Graphique, clipart, symbole, cercle&#10;&#10;Description générée automatiquement">
            <a:extLst>
              <a:ext uri="{FF2B5EF4-FFF2-40B4-BE49-F238E27FC236}">
                <a16:creationId xmlns:a16="http://schemas.microsoft.com/office/drawing/2014/main" id="{0D9C5E53-33E3-7707-3287-03569A45A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775" y="1612900"/>
            <a:ext cx="1103313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Image 35" descr="Une image contenant logo, Graphique, clipart, conception&#10;&#10;Description générée automatiquement">
            <a:extLst>
              <a:ext uri="{FF2B5EF4-FFF2-40B4-BE49-F238E27FC236}">
                <a16:creationId xmlns:a16="http://schemas.microsoft.com/office/drawing/2014/main" id="{5C1D0AB3-BBAD-623A-661C-B6881D09D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538" y="1658938"/>
            <a:ext cx="1103312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Image 37" descr="Une image contenant Police, Graphique, triangle, conception&#10;&#10;Description générée automatiquement">
            <a:extLst>
              <a:ext uri="{FF2B5EF4-FFF2-40B4-BE49-F238E27FC236}">
                <a16:creationId xmlns:a16="http://schemas.microsoft.com/office/drawing/2014/main" id="{1DFAE846-0BA0-9352-5F79-391CC3864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338" y="76200"/>
            <a:ext cx="1211262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Image 4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04B45D1E-D3BC-2A94-B336-8AF46BCDA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838" y="481013"/>
            <a:ext cx="989012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Image 50" descr="Une image contenant dessin humoristique, clipart, Dessin animé, Animation&#10;&#10;Description générée automatiquement">
            <a:extLst>
              <a:ext uri="{FF2B5EF4-FFF2-40B4-BE49-F238E27FC236}">
                <a16:creationId xmlns:a16="http://schemas.microsoft.com/office/drawing/2014/main" id="{96E07C41-5184-26C7-9CB2-5A28E7FE0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538" y="2974975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Image 53" descr="Une image contenant capture d’écran, Graphique, graphisme, Police&#10;&#10;Description générée automatiquement">
            <a:extLst>
              <a:ext uri="{FF2B5EF4-FFF2-40B4-BE49-F238E27FC236}">
                <a16:creationId xmlns:a16="http://schemas.microsoft.com/office/drawing/2014/main" id="{0C7DB7BF-747F-50A3-1B0B-097C4D336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5" y="1736725"/>
            <a:ext cx="1116013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Image 55" descr="Une image contenant dessin humoristique, clipart, Dessin animé, Animation&#10;&#10;Description générée automatiquement">
            <a:extLst>
              <a:ext uri="{FF2B5EF4-FFF2-40B4-BE49-F238E27FC236}">
                <a16:creationId xmlns:a16="http://schemas.microsoft.com/office/drawing/2014/main" id="{2A49A2DE-D394-FB56-6082-BCE38AED6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100" y="506413"/>
            <a:ext cx="777875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Image 59" descr="Une image contenant Graphique, clipart, graphisme, dessin humoristique&#10;&#10;Description générée automatiquement">
            <a:extLst>
              <a:ext uri="{FF2B5EF4-FFF2-40B4-BE49-F238E27FC236}">
                <a16:creationId xmlns:a16="http://schemas.microsoft.com/office/drawing/2014/main" id="{01ED8893-2477-5386-2A53-F4BE6690A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13" y="6426200"/>
            <a:ext cx="1309687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Image 61" descr="Une image contenant clipart, dessin humoristique, Graphique, illustration&#10;&#10;Description générée automatiquement">
            <a:extLst>
              <a:ext uri="{FF2B5EF4-FFF2-40B4-BE49-F238E27FC236}">
                <a16:creationId xmlns:a16="http://schemas.microsoft.com/office/drawing/2014/main" id="{747D3BFE-84D3-7834-88AF-ED6510FB5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113" y="6357938"/>
            <a:ext cx="87947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Image 63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435E436F-DAB0-4D2A-FAF5-2549E498C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150" y="4437063"/>
            <a:ext cx="1433513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2" name="ZoneTexte 19">
            <a:extLst>
              <a:ext uri="{FF2B5EF4-FFF2-40B4-BE49-F238E27FC236}">
                <a16:creationId xmlns:a16="http://schemas.microsoft.com/office/drawing/2014/main" id="{186927D4-6B4A-D339-BBCB-B338957BF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23488"/>
            <a:ext cx="7559675" cy="584200"/>
          </a:xfrm>
          <a:prstGeom prst="rect">
            <a:avLst/>
          </a:prstGeom>
          <a:solidFill>
            <a:srgbClr val="004288"/>
          </a:solidFill>
          <a:ln w="9525">
            <a:solidFill>
              <a:srgbClr val="00428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www.espaceurbain.fr</a:t>
            </a:r>
            <a:endParaRPr lang="fr-FR" altLang="fr-FR" dirty="0">
              <a:solidFill>
                <a:schemeClr val="bg1"/>
              </a:solidFill>
              <a:latin typeface="Nexa Book" panose="02000000000000000000" pitchFamily="2" charset="0"/>
            </a:endParaRPr>
          </a:p>
          <a:p>
            <a:endParaRPr lang="fr-FR" altLang="fr-FR" dirty="0">
              <a:solidFill>
                <a:schemeClr val="bg1"/>
              </a:solidFill>
              <a:latin typeface="Nexa Book" panose="02000000000000000000" pitchFamily="2" charset="0"/>
            </a:endParaRPr>
          </a:p>
        </p:txBody>
      </p:sp>
      <p:sp>
        <p:nvSpPr>
          <p:cNvPr id="30" name="Losange 29">
            <a:extLst>
              <a:ext uri="{FF2B5EF4-FFF2-40B4-BE49-F238E27FC236}">
                <a16:creationId xmlns:a16="http://schemas.microsoft.com/office/drawing/2014/main" id="{CB37E574-7EB7-1CDD-8D4A-E05C8C6E2E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40100" y="9428163"/>
            <a:ext cx="879475" cy="933450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144" name="ZoneTexte 23">
            <a:extLst>
              <a:ext uri="{FF2B5EF4-FFF2-40B4-BE49-F238E27FC236}">
                <a16:creationId xmlns:a16="http://schemas.microsoft.com/office/drawing/2014/main" id="{CFEEA5F7-46D7-0F1B-1BB8-D5F107FE41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95450" y="10390188"/>
            <a:ext cx="4140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5145" name="ZoneTexte 24">
            <a:extLst>
              <a:ext uri="{FF2B5EF4-FFF2-40B4-BE49-F238E27FC236}">
                <a16:creationId xmlns:a16="http://schemas.microsoft.com/office/drawing/2014/main" id="{7E87A447-6FF7-0C85-D3D6-06969731DC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243513" y="10118725"/>
            <a:ext cx="2368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contact@espaceurbain.fr</a:t>
            </a:r>
            <a:endParaRPr lang="fr-FR" altLang="fr-FR" sz="1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A0E921-369F-F1AC-625D-5E3A5498B45B}"/>
              </a:ext>
            </a:extLst>
          </p:cNvPr>
          <p:cNvSpPr txBox="1"/>
          <p:nvPr/>
        </p:nvSpPr>
        <p:spPr>
          <a:xfrm>
            <a:off x="92075" y="1022350"/>
            <a:ext cx="5880100" cy="55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fr-FR" sz="1000" dirty="0">
              <a:solidFill>
                <a:srgbClr val="163244"/>
              </a:solidFill>
              <a:latin typeface="Nexa Book" panose="0200000000000000000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/>
                <a:ea typeface="Roboto" pitchFamily="2" charset="0"/>
              </a:rPr>
              <a:t>Scellement sur dalle béton,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/>
                <a:ea typeface="Roboto" pitchFamily="2" charset="0"/>
              </a:rPr>
              <a:t>dimension minimum 101 x 88 x 15 cm</a:t>
            </a:r>
          </a:p>
          <a:p>
            <a:pPr>
              <a:buSzPct val="60000"/>
              <a:defRPr/>
            </a:pPr>
            <a:endParaRPr lang="fr-FR" sz="1000" i="1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0851156-D265-74EC-F08E-ADE9DCD80C28}"/>
              </a:ext>
            </a:extLst>
          </p:cNvPr>
          <p:cNvSpPr txBox="1"/>
          <p:nvPr/>
        </p:nvSpPr>
        <p:spPr>
          <a:xfrm>
            <a:off x="0" y="5675752"/>
            <a:ext cx="75596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fr-FR" sz="1000" b="1" dirty="0">
              <a:solidFill>
                <a:srgbClr val="163244"/>
              </a:solidFill>
              <a:latin typeface="Nexa Book" panose="02000000000000000000"/>
              <a:ea typeface="Nexa Book" panose="02000000000000000000" pitchFamily="2" charset="0"/>
            </a:endParaRPr>
          </a:p>
          <a:p>
            <a:pPr algn="ctr">
              <a:buSzPct val="60000"/>
              <a:defRPr/>
            </a:pPr>
            <a:r>
              <a:rPr lang="fr-FR" sz="1200" b="1" dirty="0">
                <a:solidFill>
                  <a:srgbClr val="C00000"/>
                </a:solidFill>
                <a:latin typeface="Nexa Book" panose="02000000000000000000"/>
                <a:ea typeface="Roboto" pitchFamily="2" charset="0"/>
              </a:rPr>
              <a:t>Les dimensions sont à titre indicatif, elles sont à adapter à la nature de votre sol.</a:t>
            </a:r>
          </a:p>
          <a:p>
            <a:pPr algn="ctr">
              <a:buSzPct val="60000"/>
              <a:defRPr/>
            </a:pPr>
            <a:endParaRPr lang="fr-FR" sz="1000" b="1" i="1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C9F0C2-917F-1B00-978E-3D04EC9CBA72}"/>
              </a:ext>
            </a:extLst>
          </p:cNvPr>
          <p:cNvSpPr txBox="1">
            <a:spLocks/>
          </p:cNvSpPr>
          <p:nvPr/>
        </p:nvSpPr>
        <p:spPr>
          <a:xfrm>
            <a:off x="6608917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Imputrescible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EF8199-B959-6E26-FC20-0D367FDF9F96}"/>
              </a:ext>
            </a:extLst>
          </p:cNvPr>
          <p:cNvSpPr txBox="1">
            <a:spLocks/>
          </p:cNvSpPr>
          <p:nvPr/>
        </p:nvSpPr>
        <p:spPr>
          <a:xfrm>
            <a:off x="5771296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Sans Entretien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32B1CA-0C37-1F49-2C4D-9FAC8EF87086}"/>
              </a:ext>
            </a:extLst>
          </p:cNvPr>
          <p:cNvSpPr txBox="1">
            <a:spLocks/>
          </p:cNvSpPr>
          <p:nvPr/>
        </p:nvSpPr>
        <p:spPr>
          <a:xfrm>
            <a:off x="5009743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Écologique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1A68F5-25A0-A780-0338-163F10AC90A3}"/>
              </a:ext>
            </a:extLst>
          </p:cNvPr>
          <p:cNvSpPr txBox="1">
            <a:spLocks/>
          </p:cNvSpPr>
          <p:nvPr/>
        </p:nvSpPr>
        <p:spPr>
          <a:xfrm>
            <a:off x="4281916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Étude adaptée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3DC90C4-2B0E-62F1-E04B-E5502FA5A494}"/>
              </a:ext>
            </a:extLst>
          </p:cNvPr>
          <p:cNvGrpSpPr/>
          <p:nvPr/>
        </p:nvGrpSpPr>
        <p:grpSpPr>
          <a:xfrm>
            <a:off x="4532982" y="9339852"/>
            <a:ext cx="2822257" cy="581725"/>
            <a:chOff x="4532982" y="9339852"/>
            <a:chExt cx="2822257" cy="581725"/>
          </a:xfrm>
        </p:grpSpPr>
        <p:pic>
          <p:nvPicPr>
            <p:cNvPr id="7" name="Image 6" descr="Une image contenant clipart, Graphique, symbole, dessin humoristique&#10;&#10;Description générée automatiquement">
              <a:extLst>
                <a:ext uri="{FF2B5EF4-FFF2-40B4-BE49-F238E27FC236}">
                  <a16:creationId xmlns:a16="http://schemas.microsoft.com/office/drawing/2014/main" id="{81032E1B-E44C-AF4C-4E87-840DF939D77C}"/>
                </a:ext>
              </a:extLst>
            </p:cNvPr>
            <p:cNvPicPr>
              <a:picLocks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9" y="9422546"/>
              <a:ext cx="534630" cy="499031"/>
            </a:xfrm>
            <a:prstGeom prst="rect">
              <a:avLst/>
            </a:prstGeom>
          </p:spPr>
        </p:pic>
        <p:pic>
          <p:nvPicPr>
            <p:cNvPr id="8" name="Image 7" descr="Une image contenant clipart, symbole, Graphique, conception&#10;&#10;Description générée automatiquement">
              <a:extLst>
                <a:ext uri="{FF2B5EF4-FFF2-40B4-BE49-F238E27FC236}">
                  <a16:creationId xmlns:a16="http://schemas.microsoft.com/office/drawing/2014/main" id="{B124319D-34D0-A30A-B865-8EED15325111}"/>
                </a:ext>
              </a:extLst>
            </p:cNvPr>
            <p:cNvPicPr>
              <a:picLocks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8954" y="9367501"/>
              <a:ext cx="556772" cy="554076"/>
            </a:xfrm>
            <a:prstGeom prst="rect">
              <a:avLst/>
            </a:prstGeom>
          </p:spPr>
        </p:pic>
        <p:pic>
          <p:nvPicPr>
            <p:cNvPr id="9" name="Image 8" descr="Une image contenant créativité, dessin humoristique, conception&#10;&#10;Description générée automatiquement avec une confiance faible">
              <a:extLst>
                <a:ext uri="{FF2B5EF4-FFF2-40B4-BE49-F238E27FC236}">
                  <a16:creationId xmlns:a16="http://schemas.microsoft.com/office/drawing/2014/main" id="{FAD46D1B-10E1-FD6F-3005-540BF7839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8827" y="9339852"/>
              <a:ext cx="535661" cy="535661"/>
            </a:xfrm>
            <a:prstGeom prst="rect">
              <a:avLst/>
            </a:prstGeom>
          </p:spPr>
        </p:pic>
        <p:pic>
          <p:nvPicPr>
            <p:cNvPr id="10" name="Image 9" descr="Une image contenant capture d’écran, Graphique, graphisme, Police&#10;&#10;Description générée automatiquement">
              <a:extLst>
                <a:ext uri="{FF2B5EF4-FFF2-40B4-BE49-F238E27FC236}">
                  <a16:creationId xmlns:a16="http://schemas.microsoft.com/office/drawing/2014/main" id="{646E1751-3681-5217-8ABA-267C443C0FFC}"/>
                </a:ext>
              </a:extLst>
            </p:cNvPr>
            <p:cNvPicPr>
              <a:picLocks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982" y="9391053"/>
              <a:ext cx="506972" cy="50697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31523A-B8AE-265F-AA51-273BABAFEDB3}"/>
                </a:ext>
              </a:extLst>
            </p:cNvPr>
            <p:cNvSpPr/>
            <p:nvPr/>
          </p:nvSpPr>
          <p:spPr>
            <a:xfrm rot="18976157">
              <a:off x="5880276" y="9584042"/>
              <a:ext cx="823007" cy="472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D247D023-5893-969B-56CE-9CE4E90F667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66" t="23066" r="25851" b="21045"/>
          <a:stretch>
            <a:fillRect/>
          </a:stretch>
        </p:blipFill>
        <p:spPr>
          <a:xfrm>
            <a:off x="1622149" y="1483258"/>
            <a:ext cx="3917053" cy="393067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27F8FC5-9326-6CEB-769F-5D24FF1C1BA3}"/>
              </a:ext>
            </a:extLst>
          </p:cNvPr>
          <p:cNvSpPr txBox="1"/>
          <p:nvPr/>
        </p:nvSpPr>
        <p:spPr>
          <a:xfrm>
            <a:off x="36846" y="9910328"/>
            <a:ext cx="2595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Coloris non contractuels</a:t>
            </a:r>
          </a:p>
        </p:txBody>
      </p:sp>
      <p:pic>
        <p:nvPicPr>
          <p:cNvPr id="22" name="Image 21" descr="Une image contenant texte, Police, capture d’écran, plante&#10;&#10;Le contenu généré par l’IA peut être incorrect.">
            <a:extLst>
              <a:ext uri="{FF2B5EF4-FFF2-40B4-BE49-F238E27FC236}">
                <a16:creationId xmlns:a16="http://schemas.microsoft.com/office/drawing/2014/main" id="{5EC2A355-6E55-CC09-F145-65FAD872E17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27919" y="3042582"/>
            <a:ext cx="881242" cy="68743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CAB3C61-2FED-D1D1-0CE2-54705F1F2743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08" b="47139"/>
          <a:stretch/>
        </p:blipFill>
        <p:spPr>
          <a:xfrm>
            <a:off x="6565480" y="2050830"/>
            <a:ext cx="806121" cy="812836"/>
          </a:xfrm>
          <a:prstGeom prst="rect">
            <a:avLst/>
          </a:prstGeom>
        </p:spPr>
      </p:pic>
      <p:pic>
        <p:nvPicPr>
          <p:cNvPr id="24" name="Image 23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AE2E262A-5AD4-D483-2C1C-B2EE7CF54BD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37299" y="1155513"/>
            <a:ext cx="862482" cy="71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2FC1CE6-1BDF-F09B-0163-D658C3BC3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930" y="855574"/>
            <a:ext cx="4922954" cy="3692215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B5304258-BCB1-B8EF-5488-A0422052A5C7}"/>
              </a:ext>
            </a:extLst>
          </p:cNvPr>
          <p:cNvSpPr txBox="1"/>
          <p:nvPr/>
        </p:nvSpPr>
        <p:spPr>
          <a:xfrm>
            <a:off x="245648" y="10151228"/>
            <a:ext cx="6034696" cy="23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 Slab" pitchFamily="2" charset="0"/>
                <a:ea typeface="Roboto Slab" pitchFamily="2" charset="0"/>
              </a:rPr>
              <a:t>ESPACE URBAIN  </a:t>
            </a:r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" pitchFamily="2" charset="0"/>
                <a:ea typeface="Roboto" pitchFamily="2" charset="0"/>
              </a:rPr>
              <a:t>27 bd des Nations 14540 Castine en Plaine |  tél : 02 61 53 07 50  |  contact@espaceurbain.fr</a:t>
            </a:r>
          </a:p>
        </p:txBody>
      </p:sp>
      <p:pic>
        <p:nvPicPr>
          <p:cNvPr id="5" name="Image 4" descr="Une image contenant Graphique, Police, graphisme, texte&#10;&#10;Description générée automatiquement">
            <a:extLst>
              <a:ext uri="{FF2B5EF4-FFF2-40B4-BE49-F238E27FC236}">
                <a16:creationId xmlns:a16="http://schemas.microsoft.com/office/drawing/2014/main" id="{F2AFD5E5-ED7A-72F2-D8FB-26C49A1302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888" y="40390"/>
            <a:ext cx="1762252" cy="931114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103CF40A-AF58-45C0-652F-98DE20536B6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24970" y="10412957"/>
            <a:ext cx="4953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chemeClr val="bg1"/>
                </a:solidFill>
                <a:latin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507DC7-007C-E3D4-5125-9DE8F4DCCE07}"/>
              </a:ext>
            </a:extLst>
          </p:cNvPr>
          <p:cNvSpPr txBox="1"/>
          <p:nvPr/>
        </p:nvSpPr>
        <p:spPr>
          <a:xfrm>
            <a:off x="92766" y="598737"/>
            <a:ext cx="3536260" cy="400110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ABRI CONTENEUR 2 BACS</a:t>
            </a:r>
          </a:p>
        </p:txBody>
      </p:sp>
      <p:pic>
        <p:nvPicPr>
          <p:cNvPr id="48" name="Image 47" descr="Une image contenant Police, capture d’écran, Graphique, texte&#10;&#10;Description générée automatiquement">
            <a:extLst>
              <a:ext uri="{FF2B5EF4-FFF2-40B4-BE49-F238E27FC236}">
                <a16:creationId xmlns:a16="http://schemas.microsoft.com/office/drawing/2014/main" id="{5839706B-D9B2-B214-9D26-FCE69DFD0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386" y="-4507"/>
            <a:ext cx="1197374" cy="35342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4B77C3F-7F1A-D53B-A0C7-9CB3599D602D}"/>
              </a:ext>
            </a:extLst>
          </p:cNvPr>
          <p:cNvSpPr txBox="1"/>
          <p:nvPr/>
        </p:nvSpPr>
        <p:spPr>
          <a:xfrm>
            <a:off x="-4" y="10122813"/>
            <a:ext cx="7559675" cy="584775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www.espaceurbain.fr</a:t>
            </a:r>
            <a:endParaRPr lang="fr-FR" dirty="0">
              <a:solidFill>
                <a:schemeClr val="bg1"/>
              </a:solidFill>
              <a:latin typeface="Nexa Book" panose="02000000000000000000" pitchFamily="2" charset="0"/>
            </a:endParaRPr>
          </a:p>
          <a:p>
            <a:endParaRPr lang="fr-FR" dirty="0">
              <a:solidFill>
                <a:schemeClr val="bg1"/>
              </a:solidFill>
              <a:latin typeface="Nexa Book" panose="02000000000000000000" pitchFamily="2" charset="0"/>
            </a:endParaRPr>
          </a:p>
        </p:txBody>
      </p:sp>
      <p:sp>
        <p:nvSpPr>
          <p:cNvPr id="30" name="Losange 29">
            <a:extLst>
              <a:ext uri="{FF2B5EF4-FFF2-40B4-BE49-F238E27FC236}">
                <a16:creationId xmlns:a16="http://schemas.microsoft.com/office/drawing/2014/main" id="{46E32951-7CFE-7C7C-FD58-EFCCFFFE89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39602" y="9427939"/>
            <a:ext cx="880469" cy="933799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BBF7844-AE57-49B7-84AD-431BC03DA9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94969" y="10389800"/>
            <a:ext cx="41408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EE3A4F-7146-A2C7-9CCA-7BD1CEB871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42815" y="10118473"/>
            <a:ext cx="2369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contact@espaceurbain.fr</a:t>
            </a:r>
            <a:endParaRPr lang="fr-FR" sz="1400" dirty="0"/>
          </a:p>
        </p:txBody>
      </p:sp>
      <p:sp>
        <p:nvSpPr>
          <p:cNvPr id="13" name="ZoneTexte 16">
            <a:extLst>
              <a:ext uri="{FF2B5EF4-FFF2-40B4-BE49-F238E27FC236}">
                <a16:creationId xmlns:a16="http://schemas.microsoft.com/office/drawing/2014/main" id="{15C8F421-F79E-4861-51A1-872AB47F2D4A}"/>
              </a:ext>
            </a:extLst>
          </p:cNvPr>
          <p:cNvSpPr txBox="1"/>
          <p:nvPr/>
        </p:nvSpPr>
        <p:spPr>
          <a:xfrm>
            <a:off x="144252" y="4625963"/>
            <a:ext cx="2802148" cy="461665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Abri conteneur 2 bac 240 L</a:t>
            </a:r>
          </a:p>
          <a:p>
            <a:r>
              <a:rPr 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18.AC2R.2</a:t>
            </a:r>
          </a:p>
        </p:txBody>
      </p:sp>
      <p:sp>
        <p:nvSpPr>
          <p:cNvPr id="14" name="ZoneTexte 87">
            <a:extLst>
              <a:ext uri="{FF2B5EF4-FFF2-40B4-BE49-F238E27FC236}">
                <a16:creationId xmlns:a16="http://schemas.microsoft.com/office/drawing/2014/main" id="{89D2EA8C-A282-462A-AD94-1C4E3D1EEED1}"/>
              </a:ext>
            </a:extLst>
          </p:cNvPr>
          <p:cNvSpPr txBox="1"/>
          <p:nvPr/>
        </p:nvSpPr>
        <p:spPr>
          <a:xfrm>
            <a:off x="92766" y="5044091"/>
            <a:ext cx="3808674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500" dirty="0">
              <a:solidFill>
                <a:srgbClr val="163244"/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Dimensions L.130 x P.83 x H.114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Dimensions intérieures L. 123 x P.75 x H.107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Habillage en planches languette et rainure d’épaisseur 2,8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Ossature en acier galvanisé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Trappe en aluminium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Trappe verrouillable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– en option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Passage de trappe 44 x 52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Porte double avec verrouillage par clé triangle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Casquettes H.15 ou 30 cm –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18.CASQH15 </a:t>
            </a: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ou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18.CASQH30 (en option)</a:t>
            </a:r>
            <a:endParaRPr lang="fr-FR" sz="1000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Fixation par 4 équerres et vis penture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- inclus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Poids : 190 kg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Livré monté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2FABC31-99D8-2E62-1642-70ECD23D4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315" y="4636726"/>
            <a:ext cx="2165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7EF649-D37D-AB4B-C8F6-5714978BC2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7" y="7230796"/>
            <a:ext cx="3311085" cy="2849209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9EBA99F7-9D24-B0B4-E933-D5B1EE31C904}"/>
              </a:ext>
            </a:extLst>
          </p:cNvPr>
          <p:cNvGrpSpPr/>
          <p:nvPr/>
        </p:nvGrpSpPr>
        <p:grpSpPr>
          <a:xfrm>
            <a:off x="4293285" y="9351739"/>
            <a:ext cx="3319089" cy="766734"/>
            <a:chOff x="4293285" y="9351739"/>
            <a:chExt cx="3319089" cy="76673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5E63549-2353-E3DA-3ACC-6868B2296FF6}"/>
                </a:ext>
              </a:extLst>
            </p:cNvPr>
            <p:cNvGrpSpPr/>
            <p:nvPr/>
          </p:nvGrpSpPr>
          <p:grpSpPr>
            <a:xfrm>
              <a:off x="4293285" y="9351739"/>
              <a:ext cx="3319089" cy="766734"/>
              <a:chOff x="4243888" y="9376738"/>
              <a:chExt cx="3319089" cy="766734"/>
            </a:xfrm>
          </p:grpSpPr>
          <p:pic>
            <p:nvPicPr>
              <p:cNvPr id="11" name="Image 10" descr="Une image contenant clipart, Graphique, symbole, dessin humoristique&#10;&#10;Description générée automatiquement">
                <a:extLst>
                  <a:ext uri="{FF2B5EF4-FFF2-40B4-BE49-F238E27FC236}">
                    <a16:creationId xmlns:a16="http://schemas.microsoft.com/office/drawing/2014/main" id="{717AF352-C3A1-AE8A-9E15-1D7731D03DFC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82581" y="9459432"/>
                <a:ext cx="534630" cy="499031"/>
              </a:xfrm>
              <a:prstGeom prst="rect">
                <a:avLst/>
              </a:prstGeom>
            </p:spPr>
          </p:pic>
          <p:pic>
            <p:nvPicPr>
              <p:cNvPr id="12" name="Image 11" descr="Une image contenant clipart, symbole, Graphique, conception&#10;&#10;Description générée automatiquement">
                <a:extLst>
                  <a:ext uri="{FF2B5EF4-FFF2-40B4-BE49-F238E27FC236}">
                    <a16:creationId xmlns:a16="http://schemas.microsoft.com/office/drawing/2014/main" id="{73EA6A97-DA0A-679D-4E96-86DE2B89F68D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50926" y="9404387"/>
                <a:ext cx="556772" cy="554076"/>
              </a:xfrm>
              <a:prstGeom prst="rect">
                <a:avLst/>
              </a:prstGeom>
            </p:spPr>
          </p:pic>
          <p:pic>
            <p:nvPicPr>
              <p:cNvPr id="16" name="Image 15" descr="Une image contenant créativité, dessin humoristique, conception&#10;&#10;Description générée automatiquement avec une confiance faible">
                <a:extLst>
                  <a:ext uri="{FF2B5EF4-FFF2-40B4-BE49-F238E27FC236}">
                    <a16:creationId xmlns:a16="http://schemas.microsoft.com/office/drawing/2014/main" id="{8700E6AA-40F3-FB4E-C68E-1955F9FE40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20799" y="9376738"/>
                <a:ext cx="535661" cy="535661"/>
              </a:xfrm>
              <a:prstGeom prst="rect">
                <a:avLst/>
              </a:prstGeom>
            </p:spPr>
          </p:pic>
          <p:pic>
            <p:nvPicPr>
              <p:cNvPr id="17" name="Image 16" descr="Une image contenant capture d’écran, Graphique, graphisme, Police&#10;&#10;Description générée automatiquement">
                <a:extLst>
                  <a:ext uri="{FF2B5EF4-FFF2-40B4-BE49-F238E27FC236}">
                    <a16:creationId xmlns:a16="http://schemas.microsoft.com/office/drawing/2014/main" id="{EB2EE818-B332-D141-4531-08145526211A}"/>
                  </a:ext>
                </a:extLst>
              </p:cNvPr>
              <p:cNvPicPr>
                <a:picLocks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4954" y="9427939"/>
                <a:ext cx="506972" cy="506972"/>
              </a:xfrm>
              <a:prstGeom prst="rect">
                <a:avLst/>
              </a:prstGeom>
            </p:spPr>
          </p:pic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9C0A9808-0682-417F-16CE-655467272D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70889" y="9928028"/>
                <a:ext cx="9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rgbClr val="00619E"/>
                    </a:solidFill>
                    <a:latin typeface="Nexa Book" panose="02000000000000000000" pitchFamily="2" charset="0"/>
                    <a:ea typeface="Nexa Book" panose="02000000000000000000" pitchFamily="2" charset="0"/>
                  </a:rPr>
                  <a:t>Imputrescible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6D88655F-41FD-12EF-05B6-EA0BC55196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33268" y="9928028"/>
                <a:ext cx="9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rgbClr val="00619E"/>
                    </a:solidFill>
                    <a:latin typeface="Nexa Book" panose="02000000000000000000" pitchFamily="2" charset="0"/>
                    <a:ea typeface="Nexa Book" panose="02000000000000000000" pitchFamily="2" charset="0"/>
                  </a:rPr>
                  <a:t>Sans Entretien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FA922D6F-FC2A-110C-63C1-51E5C1BCA2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71715" y="9928028"/>
                <a:ext cx="9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rgbClr val="00619E"/>
                    </a:solidFill>
                    <a:latin typeface="Nexa Book" panose="02000000000000000000" pitchFamily="2" charset="0"/>
                    <a:ea typeface="Nexa Book" panose="02000000000000000000" pitchFamily="2" charset="0"/>
                  </a:rPr>
                  <a:t>Écologique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908B510-8170-3015-DC48-88A952B53A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43888" y="9928028"/>
                <a:ext cx="99208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800" dirty="0">
                    <a:solidFill>
                      <a:srgbClr val="00619E"/>
                    </a:solidFill>
                    <a:latin typeface="Nexa Book" panose="02000000000000000000" pitchFamily="2" charset="0"/>
                    <a:ea typeface="Nexa Book" panose="02000000000000000000" pitchFamily="2" charset="0"/>
                  </a:rPr>
                  <a:t>Étude adaptée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C05153F-FD61-8042-07A7-F2B3A7A418B0}"/>
                </a:ext>
              </a:extLst>
            </p:cNvPr>
            <p:cNvSpPr/>
            <p:nvPr/>
          </p:nvSpPr>
          <p:spPr>
            <a:xfrm rot="18976157">
              <a:off x="5883721" y="9599478"/>
              <a:ext cx="823007" cy="472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F5DE31AE-A20A-1230-5DE3-30E7F83A066B}"/>
              </a:ext>
            </a:extLst>
          </p:cNvPr>
          <p:cNvSpPr txBox="1"/>
          <p:nvPr/>
        </p:nvSpPr>
        <p:spPr>
          <a:xfrm>
            <a:off x="36846" y="9910328"/>
            <a:ext cx="2595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Coloris non contractuels</a:t>
            </a:r>
          </a:p>
        </p:txBody>
      </p:sp>
      <p:pic>
        <p:nvPicPr>
          <p:cNvPr id="40" name="Image 39" descr="Une image contenant texte, Police, capture d’écran, plante&#10;&#10;Le contenu généré par l’IA peut être incorrect.">
            <a:extLst>
              <a:ext uri="{FF2B5EF4-FFF2-40B4-BE49-F238E27FC236}">
                <a16:creationId xmlns:a16="http://schemas.microsoft.com/office/drawing/2014/main" id="{62BC2749-B48B-F1DD-D125-CB9308257A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7919" y="3042582"/>
            <a:ext cx="881242" cy="687434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70F09EFA-27DF-7139-7941-C175F0E01A5A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08" b="47139"/>
          <a:stretch/>
        </p:blipFill>
        <p:spPr>
          <a:xfrm>
            <a:off x="6565480" y="2050830"/>
            <a:ext cx="806121" cy="812836"/>
          </a:xfrm>
          <a:prstGeom prst="rect">
            <a:avLst/>
          </a:prstGeom>
        </p:spPr>
      </p:pic>
      <p:pic>
        <p:nvPicPr>
          <p:cNvPr id="43" name="Image 42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CAEF0D51-3ED1-E783-0FB3-E8829E5951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37299" y="1155513"/>
            <a:ext cx="862482" cy="716400"/>
          </a:xfrm>
          <a:prstGeom prst="rect">
            <a:avLst/>
          </a:prstGeom>
        </p:spPr>
      </p:pic>
      <p:pic>
        <p:nvPicPr>
          <p:cNvPr id="44" name="Image 43" descr="Une image contenant text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967DBB94-45D2-22CE-FA49-78C7E79F37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86081" y="4403027"/>
            <a:ext cx="888849" cy="864000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6A03E6FC-711C-2A12-242B-7C3B60858081}"/>
              </a:ext>
            </a:extLst>
          </p:cNvPr>
          <p:cNvSpPr txBox="1"/>
          <p:nvPr/>
        </p:nvSpPr>
        <p:spPr>
          <a:xfrm>
            <a:off x="2853227" y="4805038"/>
            <a:ext cx="554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Nexa Heavy" panose="02000000000000000000" pitchFamily="2" charset="0"/>
                <a:ea typeface="Nexa Heavy" panose="02000000000000000000" pitchFamily="2" charset="0"/>
              </a:rPr>
              <a:t>3 620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6273A5-FDCF-A935-1D5C-0FBDE7C247D7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39513"/>
          <a:stretch/>
        </p:blipFill>
        <p:spPr>
          <a:xfrm>
            <a:off x="6852447" y="6445642"/>
            <a:ext cx="1395206" cy="834939"/>
          </a:xfrm>
          <a:prstGeom prst="rect">
            <a:avLst/>
          </a:prstGeom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2124E9-FAF2-A7EB-F052-2FF4F87CEC4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4" t="19091" r="21713" b="11652"/>
          <a:stretch/>
        </p:blipFill>
        <p:spPr>
          <a:xfrm>
            <a:off x="5143655" y="6473194"/>
            <a:ext cx="1622323" cy="1171959"/>
          </a:xfrm>
          <a:prstGeom prst="rect">
            <a:avLst/>
          </a:prstGeom>
        </p:spPr>
      </p:pic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476C9AE-4FE2-41C3-A901-985D619D7885}"/>
              </a:ext>
            </a:extLst>
          </p:cNvPr>
          <p:cNvCxnSpPr>
            <a:cxnSpLocks/>
          </p:cNvCxnSpPr>
          <p:nvPr/>
        </p:nvCxnSpPr>
        <p:spPr>
          <a:xfrm flipV="1">
            <a:off x="5757653" y="7003802"/>
            <a:ext cx="1094794" cy="189457"/>
          </a:xfrm>
          <a:prstGeom prst="line">
            <a:avLst/>
          </a:prstGeom>
          <a:ln>
            <a:solidFill>
              <a:srgbClr val="0061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509B466-EF11-DBF8-B94F-7A23385C74FA}"/>
              </a:ext>
            </a:extLst>
          </p:cNvPr>
          <p:cNvSpPr/>
          <p:nvPr/>
        </p:nvSpPr>
        <p:spPr>
          <a:xfrm>
            <a:off x="5598470" y="7031621"/>
            <a:ext cx="457201" cy="376876"/>
          </a:xfrm>
          <a:prstGeom prst="rect">
            <a:avLst/>
          </a:prstGeom>
          <a:noFill/>
          <a:ln>
            <a:solidFill>
              <a:srgbClr val="006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1A844F9-0995-938E-9D3A-03F810EB5F7B}"/>
              </a:ext>
            </a:extLst>
          </p:cNvPr>
          <p:cNvSpPr txBox="1"/>
          <p:nvPr/>
        </p:nvSpPr>
        <p:spPr>
          <a:xfrm>
            <a:off x="5104721" y="7681937"/>
            <a:ext cx="21038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b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Option : Verrouillage des trappes par clé triangle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CBF2ADF-9E30-9137-51B3-626CADCE96E8}"/>
              </a:ext>
            </a:extLst>
          </p:cNvPr>
          <p:cNvSpPr/>
          <p:nvPr/>
        </p:nvSpPr>
        <p:spPr>
          <a:xfrm>
            <a:off x="4987895" y="6359774"/>
            <a:ext cx="2382414" cy="17222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0B4C8488-2883-1222-EF53-B568BD5C328C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" r="619" b="66539"/>
          <a:stretch>
            <a:fillRect/>
          </a:stretch>
        </p:blipFill>
        <p:spPr>
          <a:xfrm>
            <a:off x="5104721" y="5260205"/>
            <a:ext cx="2011545" cy="644285"/>
          </a:xfrm>
          <a:prstGeom prst="rect">
            <a:avLst/>
          </a:prstGeom>
          <a:ln w="19050">
            <a:noFill/>
          </a:ln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D055AF42-34D6-B21F-E36A-2B58804DBF79}"/>
              </a:ext>
            </a:extLst>
          </p:cNvPr>
          <p:cNvSpPr txBox="1"/>
          <p:nvPr/>
        </p:nvSpPr>
        <p:spPr>
          <a:xfrm>
            <a:off x="5087089" y="5943773"/>
            <a:ext cx="2040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Casquettes – </a:t>
            </a:r>
            <a:r>
              <a:rPr lang="fr-FR" sz="900" b="1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18.CASQH15</a:t>
            </a:r>
            <a:r>
              <a:rPr lang="fr-FR" sz="900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 ou </a:t>
            </a:r>
            <a:r>
              <a:rPr lang="fr-FR" sz="900" b="1" i="1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18.CASQH30 (en option)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C78B122-BD1D-5C27-4CD0-6DC2862E88F1}"/>
              </a:ext>
            </a:extLst>
          </p:cNvPr>
          <p:cNvSpPr/>
          <p:nvPr/>
        </p:nvSpPr>
        <p:spPr>
          <a:xfrm>
            <a:off x="5036521" y="5211922"/>
            <a:ext cx="2141425" cy="10744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551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>
            <a:extLst>
              <a:ext uri="{FF2B5EF4-FFF2-40B4-BE49-F238E27FC236}">
                <a16:creationId xmlns:a16="http://schemas.microsoft.com/office/drawing/2014/main" id="{FE84F51C-AE53-9B67-3FC2-646DF0241E2D}"/>
              </a:ext>
            </a:extLst>
          </p:cNvPr>
          <p:cNvSpPr txBox="1"/>
          <p:nvPr/>
        </p:nvSpPr>
        <p:spPr>
          <a:xfrm>
            <a:off x="246063" y="10150475"/>
            <a:ext cx="6034087" cy="234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 Slab" pitchFamily="2" charset="0"/>
                <a:ea typeface="Roboto Slab" pitchFamily="2" charset="0"/>
              </a:rPr>
              <a:t>ESPACE URBAIN  </a:t>
            </a:r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" pitchFamily="2" charset="0"/>
                <a:ea typeface="Roboto" pitchFamily="2" charset="0"/>
              </a:rPr>
              <a:t>27 bd des Nations 14540 Castine en Plaine |  tél : 02 61 53 07 50  |  contact@espaceurbain.fr</a:t>
            </a:r>
          </a:p>
        </p:txBody>
      </p:sp>
      <p:pic>
        <p:nvPicPr>
          <p:cNvPr id="5123" name="Image 4" descr="Une image contenant Graphique, Police, graphisme, texte&#10;&#10;Description générée automatiquement">
            <a:extLst>
              <a:ext uri="{FF2B5EF4-FFF2-40B4-BE49-F238E27FC236}">
                <a16:creationId xmlns:a16="http://schemas.microsoft.com/office/drawing/2014/main" id="{AA65E09C-DBDE-C764-B54B-0B0D97302C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3" y="39688"/>
            <a:ext cx="17621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ZoneTexte 34">
            <a:extLst>
              <a:ext uri="{FF2B5EF4-FFF2-40B4-BE49-F238E27FC236}">
                <a16:creationId xmlns:a16="http://schemas.microsoft.com/office/drawing/2014/main" id="{84891087-D0A6-76BF-CDC8-431A1C2923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25600" y="10412413"/>
            <a:ext cx="4953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200" dirty="0">
                <a:solidFill>
                  <a:schemeClr val="bg1"/>
                </a:solidFill>
                <a:latin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5125" name="ZoneTexte 16">
            <a:extLst>
              <a:ext uri="{FF2B5EF4-FFF2-40B4-BE49-F238E27FC236}">
                <a16:creationId xmlns:a16="http://schemas.microsoft.com/office/drawing/2014/main" id="{5DA07E5F-E49D-4132-7C9A-01E470F75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" y="738188"/>
            <a:ext cx="1177925" cy="307975"/>
          </a:xfrm>
          <a:prstGeom prst="rect">
            <a:avLst/>
          </a:prstGeom>
          <a:solidFill>
            <a:srgbClr val="004288"/>
          </a:solidFill>
          <a:ln w="9525">
            <a:solidFill>
              <a:srgbClr val="00428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Scellement</a:t>
            </a:r>
          </a:p>
        </p:txBody>
      </p:sp>
      <p:pic>
        <p:nvPicPr>
          <p:cNvPr id="5126" name="Image 47" descr="Une image contenant Police, capture d’écran, Graphique, texte&#10;&#10;Description générée automatiquement">
            <a:extLst>
              <a:ext uri="{FF2B5EF4-FFF2-40B4-BE49-F238E27FC236}">
                <a16:creationId xmlns:a16="http://schemas.microsoft.com/office/drawing/2014/main" id="{B700A603-E981-D47E-E7F9-70B3566BD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688" y="-4763"/>
            <a:ext cx="11985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Image 7" descr="Une image contenant capture d’écran, conception, banc&#10;&#10;Description générée automatiquement">
            <a:extLst>
              <a:ext uri="{FF2B5EF4-FFF2-40B4-BE49-F238E27FC236}">
                <a16:creationId xmlns:a16="http://schemas.microsoft.com/office/drawing/2014/main" id="{CC858ABA-E28F-2A2E-929D-815EF78CA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13" y="5576888"/>
            <a:ext cx="992187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Image 11" descr="Une image contenant Mobilier urbain, symbole, signe, texte&#10;&#10;Description générée automatiquement">
            <a:extLst>
              <a:ext uri="{FF2B5EF4-FFF2-40B4-BE49-F238E27FC236}">
                <a16:creationId xmlns:a16="http://schemas.microsoft.com/office/drawing/2014/main" id="{7C1C6CFA-2DCA-D37A-6019-3A2B1684D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088" y="4184650"/>
            <a:ext cx="13096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Image 13" descr="Une image contenant Bleu cobalt, bouteille&#10;&#10;Description générée automatiquement">
            <a:extLst>
              <a:ext uri="{FF2B5EF4-FFF2-40B4-BE49-F238E27FC236}">
                <a16:creationId xmlns:a16="http://schemas.microsoft.com/office/drawing/2014/main" id="{802DC7C8-3109-EC54-8D7E-B1C3F09BE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800" y="4175125"/>
            <a:ext cx="4429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Image 18" descr="Une image contenant créativité, dessin humoristique,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0F30D00C-001C-F0AD-87EC-C626F1EF6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075" y="2974975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Image 21" descr="Une image contenant clipart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3EFE5210-0F53-37A0-617D-C28E71E18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8" y="2989263"/>
            <a:ext cx="1309687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Image 32" descr="Une image contenant Graphique, clipart, symbole, cercle&#10;&#10;Description générée automatiquement">
            <a:extLst>
              <a:ext uri="{FF2B5EF4-FFF2-40B4-BE49-F238E27FC236}">
                <a16:creationId xmlns:a16="http://schemas.microsoft.com/office/drawing/2014/main" id="{0D9C5E53-33E3-7707-3287-03569A45A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775" y="1612900"/>
            <a:ext cx="1103313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Image 35" descr="Une image contenant logo, Graphique, clipart, conception&#10;&#10;Description générée automatiquement">
            <a:extLst>
              <a:ext uri="{FF2B5EF4-FFF2-40B4-BE49-F238E27FC236}">
                <a16:creationId xmlns:a16="http://schemas.microsoft.com/office/drawing/2014/main" id="{5C1D0AB3-BBAD-623A-661C-B6881D09D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538" y="1658938"/>
            <a:ext cx="1103312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Image 37" descr="Une image contenant Police, Graphique, triangle, conception&#10;&#10;Description générée automatiquement">
            <a:extLst>
              <a:ext uri="{FF2B5EF4-FFF2-40B4-BE49-F238E27FC236}">
                <a16:creationId xmlns:a16="http://schemas.microsoft.com/office/drawing/2014/main" id="{1DFAE846-0BA0-9352-5F79-391CC3864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338" y="76200"/>
            <a:ext cx="1211262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Image 4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04B45D1E-D3BC-2A94-B336-8AF46BCDA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838" y="481013"/>
            <a:ext cx="989012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Image 50" descr="Une image contenant dessin humoristique, clipart, Dessin animé, Animation&#10;&#10;Description générée automatiquement">
            <a:extLst>
              <a:ext uri="{FF2B5EF4-FFF2-40B4-BE49-F238E27FC236}">
                <a16:creationId xmlns:a16="http://schemas.microsoft.com/office/drawing/2014/main" id="{96E07C41-5184-26C7-9CB2-5A28E7FE0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538" y="2974975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Image 53" descr="Une image contenant capture d’écran, Graphique, graphisme, Police&#10;&#10;Description générée automatiquement">
            <a:extLst>
              <a:ext uri="{FF2B5EF4-FFF2-40B4-BE49-F238E27FC236}">
                <a16:creationId xmlns:a16="http://schemas.microsoft.com/office/drawing/2014/main" id="{0C7DB7BF-747F-50A3-1B0B-097C4D336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5" y="1736725"/>
            <a:ext cx="1116013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Image 55" descr="Une image contenant dessin humoristique, clipart, Dessin animé, Animation&#10;&#10;Description générée automatiquement">
            <a:extLst>
              <a:ext uri="{FF2B5EF4-FFF2-40B4-BE49-F238E27FC236}">
                <a16:creationId xmlns:a16="http://schemas.microsoft.com/office/drawing/2014/main" id="{2A49A2DE-D394-FB56-6082-BCE38AED6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100" y="506413"/>
            <a:ext cx="777875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Image 59" descr="Une image contenant Graphique, clipart, graphisme, dessin humoristique&#10;&#10;Description générée automatiquement">
            <a:extLst>
              <a:ext uri="{FF2B5EF4-FFF2-40B4-BE49-F238E27FC236}">
                <a16:creationId xmlns:a16="http://schemas.microsoft.com/office/drawing/2014/main" id="{01ED8893-2477-5386-2A53-F4BE6690A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13" y="6426200"/>
            <a:ext cx="1309687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Image 61" descr="Une image contenant clipart, dessin humoristique, Graphique, illustration&#10;&#10;Description générée automatiquement">
            <a:extLst>
              <a:ext uri="{FF2B5EF4-FFF2-40B4-BE49-F238E27FC236}">
                <a16:creationId xmlns:a16="http://schemas.microsoft.com/office/drawing/2014/main" id="{747D3BFE-84D3-7834-88AF-ED6510FB5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113" y="6357938"/>
            <a:ext cx="87947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Image 63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435E436F-DAB0-4D2A-FAF5-2549E498C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150" y="4437063"/>
            <a:ext cx="1433513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2" name="ZoneTexte 19">
            <a:extLst>
              <a:ext uri="{FF2B5EF4-FFF2-40B4-BE49-F238E27FC236}">
                <a16:creationId xmlns:a16="http://schemas.microsoft.com/office/drawing/2014/main" id="{186927D4-6B4A-D339-BBCB-B338957BF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23488"/>
            <a:ext cx="7559675" cy="584200"/>
          </a:xfrm>
          <a:prstGeom prst="rect">
            <a:avLst/>
          </a:prstGeom>
          <a:solidFill>
            <a:srgbClr val="004288"/>
          </a:solidFill>
          <a:ln w="9525">
            <a:solidFill>
              <a:srgbClr val="00428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www.espaceurbain.fr</a:t>
            </a:r>
            <a:endParaRPr lang="fr-FR" altLang="fr-FR" dirty="0">
              <a:solidFill>
                <a:schemeClr val="bg1"/>
              </a:solidFill>
              <a:latin typeface="Nexa Book" panose="02000000000000000000" pitchFamily="2" charset="0"/>
            </a:endParaRPr>
          </a:p>
          <a:p>
            <a:endParaRPr lang="fr-FR" altLang="fr-FR" dirty="0">
              <a:solidFill>
                <a:schemeClr val="bg1"/>
              </a:solidFill>
              <a:latin typeface="Nexa Book" panose="02000000000000000000" pitchFamily="2" charset="0"/>
            </a:endParaRPr>
          </a:p>
        </p:txBody>
      </p:sp>
      <p:sp>
        <p:nvSpPr>
          <p:cNvPr id="30" name="Losange 29">
            <a:extLst>
              <a:ext uri="{FF2B5EF4-FFF2-40B4-BE49-F238E27FC236}">
                <a16:creationId xmlns:a16="http://schemas.microsoft.com/office/drawing/2014/main" id="{CB37E574-7EB7-1CDD-8D4A-E05C8C6E2E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40100" y="9428163"/>
            <a:ext cx="879475" cy="933450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144" name="ZoneTexte 23">
            <a:extLst>
              <a:ext uri="{FF2B5EF4-FFF2-40B4-BE49-F238E27FC236}">
                <a16:creationId xmlns:a16="http://schemas.microsoft.com/office/drawing/2014/main" id="{CFEEA5F7-46D7-0F1B-1BB8-D5F107FE41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95450" y="10390188"/>
            <a:ext cx="4140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5145" name="ZoneTexte 24">
            <a:extLst>
              <a:ext uri="{FF2B5EF4-FFF2-40B4-BE49-F238E27FC236}">
                <a16:creationId xmlns:a16="http://schemas.microsoft.com/office/drawing/2014/main" id="{7E87A447-6FF7-0C85-D3D6-06969731DC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243513" y="10118725"/>
            <a:ext cx="2368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contact@espaceurbain.fr</a:t>
            </a:r>
            <a:endParaRPr lang="fr-FR" altLang="fr-FR" sz="1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A0E921-369F-F1AC-625D-5E3A5498B45B}"/>
              </a:ext>
            </a:extLst>
          </p:cNvPr>
          <p:cNvSpPr txBox="1"/>
          <p:nvPr/>
        </p:nvSpPr>
        <p:spPr>
          <a:xfrm>
            <a:off x="92075" y="1022350"/>
            <a:ext cx="5880100" cy="55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fr-FR" sz="1000" dirty="0">
              <a:solidFill>
                <a:srgbClr val="163244"/>
              </a:solidFill>
              <a:latin typeface="Nexa Book" panose="0200000000000000000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/>
                <a:ea typeface="Roboto" pitchFamily="2" charset="0"/>
              </a:rPr>
              <a:t>Scellement sur dalle béton,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/>
                <a:ea typeface="Roboto" pitchFamily="2" charset="0"/>
              </a:rPr>
              <a:t>dimension minimum 149 x 101 x 15 cm</a:t>
            </a:r>
          </a:p>
          <a:p>
            <a:pPr>
              <a:buSzPct val="60000"/>
              <a:defRPr/>
            </a:pPr>
            <a:endParaRPr lang="fr-FR" sz="1000" i="1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0851156-D265-74EC-F08E-ADE9DCD80C28}"/>
              </a:ext>
            </a:extLst>
          </p:cNvPr>
          <p:cNvSpPr txBox="1"/>
          <p:nvPr/>
        </p:nvSpPr>
        <p:spPr>
          <a:xfrm>
            <a:off x="0" y="5312678"/>
            <a:ext cx="75596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fr-FR" sz="1000" b="1" dirty="0">
              <a:solidFill>
                <a:srgbClr val="163244"/>
              </a:solidFill>
              <a:latin typeface="Nexa Book" panose="02000000000000000000"/>
              <a:ea typeface="Nexa Book" panose="02000000000000000000" pitchFamily="2" charset="0"/>
            </a:endParaRPr>
          </a:p>
          <a:p>
            <a:pPr algn="ctr">
              <a:buSzPct val="60000"/>
              <a:defRPr/>
            </a:pPr>
            <a:r>
              <a:rPr lang="fr-FR" sz="1200" b="1" dirty="0">
                <a:solidFill>
                  <a:srgbClr val="C00000"/>
                </a:solidFill>
                <a:latin typeface="Nexa Book" panose="02000000000000000000"/>
                <a:ea typeface="Roboto" pitchFamily="2" charset="0"/>
              </a:rPr>
              <a:t>Les dimensions sont à titre indicatif, elles sont à adapter à la nature de votre sol.</a:t>
            </a:r>
          </a:p>
          <a:p>
            <a:pPr algn="ctr">
              <a:buSzPct val="60000"/>
              <a:defRPr/>
            </a:pPr>
            <a:endParaRPr lang="fr-FR" sz="1000" b="1" i="1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C9F0C2-917F-1B00-978E-3D04EC9CBA72}"/>
              </a:ext>
            </a:extLst>
          </p:cNvPr>
          <p:cNvSpPr txBox="1">
            <a:spLocks/>
          </p:cNvSpPr>
          <p:nvPr/>
        </p:nvSpPr>
        <p:spPr>
          <a:xfrm>
            <a:off x="6608917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Imputrescible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EF8199-B959-6E26-FC20-0D367FDF9F96}"/>
              </a:ext>
            </a:extLst>
          </p:cNvPr>
          <p:cNvSpPr txBox="1">
            <a:spLocks/>
          </p:cNvSpPr>
          <p:nvPr/>
        </p:nvSpPr>
        <p:spPr>
          <a:xfrm>
            <a:off x="5771296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Sans Entretien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32B1CA-0C37-1F49-2C4D-9FAC8EF87086}"/>
              </a:ext>
            </a:extLst>
          </p:cNvPr>
          <p:cNvSpPr txBox="1">
            <a:spLocks/>
          </p:cNvSpPr>
          <p:nvPr/>
        </p:nvSpPr>
        <p:spPr>
          <a:xfrm>
            <a:off x="5009743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Écologique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1A68F5-25A0-A780-0338-163F10AC90A3}"/>
              </a:ext>
            </a:extLst>
          </p:cNvPr>
          <p:cNvSpPr txBox="1">
            <a:spLocks/>
          </p:cNvSpPr>
          <p:nvPr/>
        </p:nvSpPr>
        <p:spPr>
          <a:xfrm>
            <a:off x="4281916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Étude adaptée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3DC90C4-2B0E-62F1-E04B-E5502FA5A494}"/>
              </a:ext>
            </a:extLst>
          </p:cNvPr>
          <p:cNvGrpSpPr/>
          <p:nvPr/>
        </p:nvGrpSpPr>
        <p:grpSpPr>
          <a:xfrm>
            <a:off x="4532982" y="9339852"/>
            <a:ext cx="2822257" cy="581725"/>
            <a:chOff x="4532982" y="9339852"/>
            <a:chExt cx="2822257" cy="581725"/>
          </a:xfrm>
        </p:grpSpPr>
        <p:pic>
          <p:nvPicPr>
            <p:cNvPr id="7" name="Image 6" descr="Une image contenant clipart, Graphique, symbole, dessin humoristique&#10;&#10;Description générée automatiquement">
              <a:extLst>
                <a:ext uri="{FF2B5EF4-FFF2-40B4-BE49-F238E27FC236}">
                  <a16:creationId xmlns:a16="http://schemas.microsoft.com/office/drawing/2014/main" id="{81032E1B-E44C-AF4C-4E87-840DF939D77C}"/>
                </a:ext>
              </a:extLst>
            </p:cNvPr>
            <p:cNvPicPr>
              <a:picLocks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9" y="9422546"/>
              <a:ext cx="534630" cy="499031"/>
            </a:xfrm>
            <a:prstGeom prst="rect">
              <a:avLst/>
            </a:prstGeom>
          </p:spPr>
        </p:pic>
        <p:pic>
          <p:nvPicPr>
            <p:cNvPr id="8" name="Image 7" descr="Une image contenant clipart, symbole, Graphique, conception&#10;&#10;Description générée automatiquement">
              <a:extLst>
                <a:ext uri="{FF2B5EF4-FFF2-40B4-BE49-F238E27FC236}">
                  <a16:creationId xmlns:a16="http://schemas.microsoft.com/office/drawing/2014/main" id="{B124319D-34D0-A30A-B865-8EED15325111}"/>
                </a:ext>
              </a:extLst>
            </p:cNvPr>
            <p:cNvPicPr>
              <a:picLocks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8954" y="9367501"/>
              <a:ext cx="556772" cy="554076"/>
            </a:xfrm>
            <a:prstGeom prst="rect">
              <a:avLst/>
            </a:prstGeom>
          </p:spPr>
        </p:pic>
        <p:pic>
          <p:nvPicPr>
            <p:cNvPr id="9" name="Image 8" descr="Une image contenant créativité, dessin humoristique, conception&#10;&#10;Description générée automatiquement avec une confiance faible">
              <a:extLst>
                <a:ext uri="{FF2B5EF4-FFF2-40B4-BE49-F238E27FC236}">
                  <a16:creationId xmlns:a16="http://schemas.microsoft.com/office/drawing/2014/main" id="{FAD46D1B-10E1-FD6F-3005-540BF7839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8827" y="9339852"/>
              <a:ext cx="535661" cy="535661"/>
            </a:xfrm>
            <a:prstGeom prst="rect">
              <a:avLst/>
            </a:prstGeom>
          </p:spPr>
        </p:pic>
        <p:pic>
          <p:nvPicPr>
            <p:cNvPr id="10" name="Image 9" descr="Une image contenant capture d’écran, Graphique, graphisme, Police&#10;&#10;Description générée automatiquement">
              <a:extLst>
                <a:ext uri="{FF2B5EF4-FFF2-40B4-BE49-F238E27FC236}">
                  <a16:creationId xmlns:a16="http://schemas.microsoft.com/office/drawing/2014/main" id="{646E1751-3681-5217-8ABA-267C443C0FFC}"/>
                </a:ext>
              </a:extLst>
            </p:cNvPr>
            <p:cNvPicPr>
              <a:picLocks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982" y="9391053"/>
              <a:ext cx="506972" cy="50697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31523A-B8AE-265F-AA51-273BABAFEDB3}"/>
                </a:ext>
              </a:extLst>
            </p:cNvPr>
            <p:cNvSpPr/>
            <p:nvPr/>
          </p:nvSpPr>
          <p:spPr>
            <a:xfrm rot="18976157">
              <a:off x="5880276" y="9584042"/>
              <a:ext cx="823007" cy="472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  <p:pic>
        <p:nvPicPr>
          <p:cNvPr id="14" name="Image 13" descr="Une image contenant électroménager&#10;&#10;Le contenu généré par l’IA peut être incorrect.">
            <a:extLst>
              <a:ext uri="{FF2B5EF4-FFF2-40B4-BE49-F238E27FC236}">
                <a16:creationId xmlns:a16="http://schemas.microsoft.com/office/drawing/2014/main" id="{48942F03-28CD-18D8-4677-F95223DDBC1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3" t="25759" r="23350" b="18890"/>
          <a:stretch>
            <a:fillRect/>
          </a:stretch>
        </p:blipFill>
        <p:spPr>
          <a:xfrm>
            <a:off x="1230470" y="1644650"/>
            <a:ext cx="4603436" cy="375213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AEB4B11-02A5-7288-4128-BD48E4C4CFF8}"/>
              </a:ext>
            </a:extLst>
          </p:cNvPr>
          <p:cNvSpPr txBox="1"/>
          <p:nvPr/>
        </p:nvSpPr>
        <p:spPr>
          <a:xfrm>
            <a:off x="36846" y="9910328"/>
            <a:ext cx="2595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Coloris non contractuels</a:t>
            </a:r>
          </a:p>
        </p:txBody>
      </p:sp>
      <p:pic>
        <p:nvPicPr>
          <p:cNvPr id="22" name="Image 21" descr="Une image contenant texte, Police, capture d’écran, plante&#10;&#10;Le contenu généré par l’IA peut être incorrect.">
            <a:extLst>
              <a:ext uri="{FF2B5EF4-FFF2-40B4-BE49-F238E27FC236}">
                <a16:creationId xmlns:a16="http://schemas.microsoft.com/office/drawing/2014/main" id="{674F50E7-EBD1-DA9B-8C1C-CDF0803070C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27919" y="3042582"/>
            <a:ext cx="881242" cy="68743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BC99887-7C36-4825-1B52-C1292DCA713C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08" b="47139"/>
          <a:stretch/>
        </p:blipFill>
        <p:spPr>
          <a:xfrm>
            <a:off x="6565480" y="2050830"/>
            <a:ext cx="806121" cy="812836"/>
          </a:xfrm>
          <a:prstGeom prst="rect">
            <a:avLst/>
          </a:prstGeom>
        </p:spPr>
      </p:pic>
      <p:pic>
        <p:nvPicPr>
          <p:cNvPr id="24" name="Image 23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9DFFFD9F-EAC0-CAC0-F1CE-BAF6C8892F6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37299" y="1155513"/>
            <a:ext cx="862482" cy="71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28164</TotalTime>
  <Words>646</Words>
  <Application>Microsoft Office PowerPoint</Application>
  <PresentationFormat>Personnalisé</PresentationFormat>
  <Paragraphs>89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4" baseType="lpstr">
      <vt:lpstr>Roboto</vt:lpstr>
      <vt:lpstr>Wingdings</vt:lpstr>
      <vt:lpstr>Nexa Book</vt:lpstr>
      <vt:lpstr>Aptos</vt:lpstr>
      <vt:lpstr>Roboto Slab</vt:lpstr>
      <vt:lpstr>Calibri</vt:lpstr>
      <vt:lpstr>Nexa Heavy</vt:lpstr>
      <vt:lpstr>Calibri Light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Espace Urbain</dc:creator>
  <cp:lastModifiedBy>Perrine -  Espace Urbain</cp:lastModifiedBy>
  <cp:revision>165</cp:revision>
  <cp:lastPrinted>2025-07-25T10:10:13Z</cp:lastPrinted>
  <dcterms:created xsi:type="dcterms:W3CDTF">2017-07-20T08:36:49Z</dcterms:created>
  <dcterms:modified xsi:type="dcterms:W3CDTF">2026-08-17T12:34:46Z</dcterms:modified>
</cp:coreProperties>
</file>